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4630400" cy="8229600"/>
  <p:notesSz cx="8229600" cy="14630400"/>
  <p:embeddedFontLst>
    <p:embeddedFont>
      <p:font typeface="Lora"/>
      <p:regular r:id="rId30"/>
    </p:embeddedFont>
    <p:embeddedFont>
      <p:font typeface="Lora"/>
      <p:regular r:id="rId31"/>
    </p:embeddedFont>
    <p:embeddedFont>
      <p:font typeface="Lora"/>
      <p:regular r:id="rId32"/>
    </p:embeddedFont>
    <p:embeddedFont>
      <p:font typeface="Lora"/>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openxmlformats.org/officeDocument/2006/relationships/font" Target="fonts/font1.fntdata"/><Relationship Id="rId31" Type="http://schemas.openxmlformats.org/officeDocument/2006/relationships/font" Target="fonts/font2.fntdata"/><Relationship Id="rId32" Type="http://schemas.openxmlformats.org/officeDocument/2006/relationships/font" Target="fonts/font3.fntdata"/><Relationship Id="rId33"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87717"/>
            <a:ext cx="7468553" cy="2112050"/>
          </a:xfrm>
          <a:prstGeom prst="rect">
            <a:avLst/>
          </a:prstGeom>
          <a:noFill/>
          <a:ln/>
        </p:spPr>
        <p:txBody>
          <a:bodyPr wrap="squar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Analytical CRM Development for Banking Sector</a:t>
            </a:r>
            <a:endParaRPr lang="en-US" sz="4400" dirty="0"/>
          </a:p>
        </p:txBody>
      </p:sp>
      <p:sp>
        <p:nvSpPr>
          <p:cNvPr id="4" name="Text 1"/>
          <p:cNvSpPr/>
          <p:nvPr/>
        </p:nvSpPr>
        <p:spPr>
          <a:xfrm>
            <a:off x="837724" y="5158740"/>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3A3630"/>
                </a:solidFill>
                <a:latin typeface="Source Sans Pro" pitchFamily="34" charset="0"/>
                <a:ea typeface="Source Sans Pro" pitchFamily="34" charset="-122"/>
                <a:cs typeface="Source Sans Pro" pitchFamily="34" charset="-120"/>
              </a:rPr>
              <a:t>Submitted by: Saubhagya Monal</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126927"/>
            <a:ext cx="1272028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Churn Analysis: Credit Score Category Ranking</a:t>
            </a:r>
            <a:endParaRPr lang="en-US" sz="4400" dirty="0"/>
          </a:p>
        </p:txBody>
      </p:sp>
      <p:sp>
        <p:nvSpPr>
          <p:cNvPr id="3" name="Text 1"/>
          <p:cNvSpPr/>
          <p:nvPr/>
        </p:nvSpPr>
        <p:spPr>
          <a:xfrm>
            <a:off x="837724" y="2405301"/>
            <a:ext cx="5508546"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chart ranks credit score categories by the number of churned customers (highest to lowest):</a:t>
            </a:r>
            <a:endParaRPr lang="en-US" sz="1850" dirty="0"/>
          </a:p>
        </p:txBody>
      </p:sp>
      <p:sp>
        <p:nvSpPr>
          <p:cNvPr id="4" name="Text 2"/>
          <p:cNvSpPr/>
          <p:nvPr/>
        </p:nvSpPr>
        <p:spPr>
          <a:xfrm>
            <a:off x="837724" y="3386733"/>
            <a:ext cx="5508546"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Good: 689 customers</a:t>
            </a:r>
            <a:endParaRPr lang="en-US" sz="1850" dirty="0"/>
          </a:p>
        </p:txBody>
      </p:sp>
      <p:sp>
        <p:nvSpPr>
          <p:cNvPr id="5" name="Text 3"/>
          <p:cNvSpPr/>
          <p:nvPr/>
        </p:nvSpPr>
        <p:spPr>
          <a:xfrm>
            <a:off x="837724" y="3853458"/>
            <a:ext cx="5508546"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Very Good: 667 customers</a:t>
            </a:r>
            <a:endParaRPr lang="en-US" sz="1850" dirty="0"/>
          </a:p>
        </p:txBody>
      </p:sp>
      <p:sp>
        <p:nvSpPr>
          <p:cNvPr id="6" name="Text 4"/>
          <p:cNvSpPr/>
          <p:nvPr/>
        </p:nvSpPr>
        <p:spPr>
          <a:xfrm>
            <a:off x="837724" y="4320183"/>
            <a:ext cx="5508546"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Excellent: 313 customers</a:t>
            </a:r>
            <a:endParaRPr lang="en-US" sz="1850" dirty="0"/>
          </a:p>
        </p:txBody>
      </p:sp>
      <p:sp>
        <p:nvSpPr>
          <p:cNvPr id="7" name="Text 5"/>
          <p:cNvSpPr/>
          <p:nvPr/>
        </p:nvSpPr>
        <p:spPr>
          <a:xfrm>
            <a:off x="837724" y="4786908"/>
            <a:ext cx="5508546"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Fair: 307 customers</a:t>
            </a:r>
            <a:endParaRPr lang="en-US" sz="1850" dirty="0"/>
          </a:p>
        </p:txBody>
      </p:sp>
      <p:sp>
        <p:nvSpPr>
          <p:cNvPr id="8" name="Text 6"/>
          <p:cNvSpPr/>
          <p:nvPr/>
        </p:nvSpPr>
        <p:spPr>
          <a:xfrm>
            <a:off x="837724" y="5253633"/>
            <a:ext cx="5508546"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Low: 61 customers</a:t>
            </a:r>
            <a:endParaRPr lang="en-US" sz="1850" dirty="0"/>
          </a:p>
        </p:txBody>
      </p:sp>
      <p:sp>
        <p:nvSpPr>
          <p:cNvPr id="9" name="Text 7"/>
          <p:cNvSpPr/>
          <p:nvPr/>
        </p:nvSpPr>
        <p:spPr>
          <a:xfrm>
            <a:off x="837724" y="5852041"/>
            <a:ext cx="5508546" cy="383024"/>
          </a:xfrm>
          <a:prstGeom prst="rect">
            <a:avLst/>
          </a:prstGeom>
          <a:noFill/>
          <a:ln/>
        </p:spPr>
        <p:txBody>
          <a:bodyPr wrap="none" lIns="0" tIns="0" rIns="0" bIns="0" rtlCol="0" anchor="t"/>
          <a:lstStyle/>
          <a:p>
            <a:pPr algn="l" indent="0" marL="0">
              <a:lnSpc>
                <a:spcPts val="3000"/>
              </a:lnSpc>
              <a:buNone/>
            </a:pPr>
            <a:endParaRPr lang="en-US" sz="1850" dirty="0"/>
          </a:p>
        </p:txBody>
      </p:sp>
      <p:pic>
        <p:nvPicPr>
          <p:cNvPr id="10" name="Image 0" descr="preencoded.png">    </p:cNvPr>
          <p:cNvPicPr>
            <a:picLocks noChangeAspect="1"/>
          </p:cNvPicPr>
          <p:nvPr/>
        </p:nvPicPr>
        <p:blipFill>
          <a:blip r:embed="rId1"/>
          <a:stretch>
            <a:fillRect/>
          </a:stretch>
        </p:blipFill>
        <p:spPr>
          <a:xfrm>
            <a:off x="6937772" y="2973229"/>
            <a:ext cx="5382101" cy="2693908"/>
          </a:xfrm>
          <a:prstGeom prst="rect">
            <a:avLst/>
          </a:prstGeom>
        </p:spPr>
      </p:pic>
      <p:sp>
        <p:nvSpPr>
          <p:cNvPr id="11" name="Text 8"/>
          <p:cNvSpPr/>
          <p:nvPr/>
        </p:nvSpPr>
        <p:spPr>
          <a:xfrm>
            <a:off x="837724" y="6719649"/>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01397" y="552688"/>
            <a:ext cx="4843701" cy="589478"/>
          </a:xfrm>
          <a:prstGeom prst="rect">
            <a:avLst/>
          </a:prstGeom>
          <a:noFill/>
          <a:ln/>
        </p:spPr>
        <p:txBody>
          <a:bodyPr wrap="none" lIns="0" tIns="0" rIns="0" bIns="0" rtlCol="0" anchor="t"/>
          <a:lstStyle/>
          <a:p>
            <a:pPr algn="l" indent="0" marL="0">
              <a:lnSpc>
                <a:spcPts val="4600"/>
              </a:lnSpc>
              <a:buNone/>
            </a:pPr>
            <a:r>
              <a:rPr lang="en-US" sz="3700" b="1" dirty="0">
                <a:solidFill>
                  <a:srgbClr val="38512F"/>
                </a:solidFill>
                <a:latin typeface="Lora" pitchFamily="34" charset="0"/>
                <a:ea typeface="Lora" pitchFamily="34" charset="-122"/>
                <a:cs typeface="Lora" pitchFamily="34" charset="-120"/>
              </a:rPr>
              <a:t>Year wise Churn Rate</a:t>
            </a:r>
            <a:endParaRPr lang="en-US" sz="3700" dirty="0"/>
          </a:p>
        </p:txBody>
      </p:sp>
      <p:sp>
        <p:nvSpPr>
          <p:cNvPr id="3" name="Text 1"/>
          <p:cNvSpPr/>
          <p:nvPr/>
        </p:nvSpPr>
        <p:spPr>
          <a:xfrm>
            <a:off x="701397" y="1512808"/>
            <a:ext cx="7603808" cy="96154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From 2016 to 2019, the average churn rate was 20%, which is not ideal since a lower churn rate is preferable. A high churn rate can suggest that customers are dissatisfied with the services or do not find them valuable.</a:t>
            </a:r>
            <a:endParaRPr lang="en-US" sz="1550" dirty="0"/>
          </a:p>
        </p:txBody>
      </p:sp>
      <p:sp>
        <p:nvSpPr>
          <p:cNvPr id="4" name="Text 2"/>
          <p:cNvSpPr/>
          <p:nvPr/>
        </p:nvSpPr>
        <p:spPr>
          <a:xfrm>
            <a:off x="701397" y="2654617"/>
            <a:ext cx="7603808" cy="320516"/>
          </a:xfrm>
          <a:prstGeom prst="rect">
            <a:avLst/>
          </a:prstGeom>
          <a:noFill/>
          <a:ln/>
        </p:spPr>
        <p:txBody>
          <a:bodyPr wrap="none" lIns="0" tIns="0" rIns="0" bIns="0" rtlCol="0" anchor="t"/>
          <a:lstStyle/>
          <a:p>
            <a:pPr algn="l" indent="0" marL="0">
              <a:lnSpc>
                <a:spcPts val="2500"/>
              </a:lnSpc>
              <a:buNone/>
            </a:pPr>
            <a:r>
              <a:rPr lang="en-US" sz="1550" b="1" dirty="0">
                <a:solidFill>
                  <a:srgbClr val="3A3630"/>
                </a:solidFill>
                <a:latin typeface="Source Sans Pro" pitchFamily="34" charset="0"/>
                <a:ea typeface="Source Sans Pro" pitchFamily="34" charset="-122"/>
                <a:cs typeface="Source Sans Pro" pitchFamily="34" charset="-120"/>
              </a:rPr>
              <a:t>Strategies:</a:t>
            </a:r>
            <a:endParaRPr lang="en-US" sz="1550" dirty="0"/>
          </a:p>
        </p:txBody>
      </p:sp>
      <p:sp>
        <p:nvSpPr>
          <p:cNvPr id="5" name="Text 3"/>
          <p:cNvSpPr/>
          <p:nvPr/>
        </p:nvSpPr>
        <p:spPr>
          <a:xfrm>
            <a:off x="701397" y="3155394"/>
            <a:ext cx="7603808" cy="64103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A3630"/>
                </a:solidFill>
                <a:latin typeface="Source Sans Pro" pitchFamily="34" charset="0"/>
                <a:ea typeface="Source Sans Pro" pitchFamily="34" charset="-122"/>
                <a:cs typeface="Source Sans Pro" pitchFamily="34" charset="-120"/>
              </a:rPr>
              <a:t>Targeted Bundles:</a:t>
            </a:r>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 Offer curated product bundles to single-product users for added value.</a:t>
            </a:r>
            <a:endParaRPr lang="en-US" sz="1550" dirty="0"/>
          </a:p>
        </p:txBody>
      </p:sp>
      <p:sp>
        <p:nvSpPr>
          <p:cNvPr id="6" name="Text 4"/>
          <p:cNvSpPr/>
          <p:nvPr/>
        </p:nvSpPr>
        <p:spPr>
          <a:xfrm>
            <a:off x="701397" y="3866555"/>
            <a:ext cx="7603808" cy="64103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A3630"/>
                </a:solidFill>
                <a:latin typeface="Source Sans Pro" pitchFamily="34" charset="0"/>
                <a:ea typeface="Source Sans Pro" pitchFamily="34" charset="-122"/>
                <a:cs typeface="Source Sans Pro" pitchFamily="34" charset="-120"/>
              </a:rPr>
              <a:t>Enhanced Credit Card Rewards:</a:t>
            </a:r>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 Improve rewards, raise limits, reduce fees for valuable customers.</a:t>
            </a:r>
            <a:endParaRPr lang="en-US" sz="1550" dirty="0"/>
          </a:p>
        </p:txBody>
      </p:sp>
      <p:sp>
        <p:nvSpPr>
          <p:cNvPr id="7" name="Text 5"/>
          <p:cNvSpPr/>
          <p:nvPr/>
        </p:nvSpPr>
        <p:spPr>
          <a:xfrm>
            <a:off x="701397" y="4577715"/>
            <a:ext cx="7603808" cy="320516"/>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A3630"/>
                </a:solidFill>
                <a:latin typeface="Source Sans Pro" pitchFamily="34" charset="0"/>
                <a:ea typeface="Source Sans Pro" pitchFamily="34" charset="-122"/>
                <a:cs typeface="Source Sans Pro" pitchFamily="34" charset="-120"/>
              </a:rPr>
              <a:t>Retention Offers:</a:t>
            </a:r>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 Provide personalized deals before introductory offers expire.</a:t>
            </a:r>
            <a:endParaRPr lang="en-US" sz="1550" dirty="0"/>
          </a:p>
        </p:txBody>
      </p:sp>
      <p:sp>
        <p:nvSpPr>
          <p:cNvPr id="8" name="Text 6"/>
          <p:cNvSpPr/>
          <p:nvPr/>
        </p:nvSpPr>
        <p:spPr>
          <a:xfrm>
            <a:off x="701397" y="4968359"/>
            <a:ext cx="7603808" cy="64103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A3630"/>
                </a:solidFill>
                <a:latin typeface="Source Sans Pro" pitchFamily="34" charset="0"/>
                <a:ea typeface="Source Sans Pro" pitchFamily="34" charset="-122"/>
                <a:cs typeface="Source Sans Pro" pitchFamily="34" charset="-120"/>
              </a:rPr>
              <a:t>Customer Feedback:</a:t>
            </a:r>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 Use regular surveys to identify churn reasons and improve services.</a:t>
            </a:r>
            <a:endParaRPr lang="en-US" sz="1550" dirty="0"/>
          </a:p>
        </p:txBody>
      </p:sp>
      <p:sp>
        <p:nvSpPr>
          <p:cNvPr id="9" name="Text 7"/>
          <p:cNvSpPr/>
          <p:nvPr/>
        </p:nvSpPr>
        <p:spPr>
          <a:xfrm>
            <a:off x="701397" y="5679519"/>
            <a:ext cx="7603808" cy="64103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A3630"/>
                </a:solidFill>
                <a:latin typeface="Source Sans Pro" pitchFamily="34" charset="0"/>
                <a:ea typeface="Source Sans Pro" pitchFamily="34" charset="-122"/>
                <a:cs typeface="Source Sans Pro" pitchFamily="34" charset="-120"/>
              </a:rPr>
              <a:t>Relationship Management:</a:t>
            </a:r>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 Assign dedicated managers to high-value customers for personalized support.</a:t>
            </a:r>
            <a:endParaRPr lang="en-US" sz="1550" dirty="0"/>
          </a:p>
        </p:txBody>
      </p:sp>
      <p:sp>
        <p:nvSpPr>
          <p:cNvPr id="10" name="Text 8"/>
          <p:cNvSpPr/>
          <p:nvPr/>
        </p:nvSpPr>
        <p:spPr>
          <a:xfrm>
            <a:off x="8801695" y="1622941"/>
            <a:ext cx="5134808" cy="320516"/>
          </a:xfrm>
          <a:prstGeom prst="rect">
            <a:avLst/>
          </a:prstGeom>
          <a:noFill/>
          <a:ln/>
        </p:spPr>
        <p:txBody>
          <a:bodyPr wrap="none" lIns="0" tIns="0" rIns="0" bIns="0" rtlCol="0" anchor="t"/>
          <a:lstStyle/>
          <a:p>
            <a:pPr algn="l" indent="0" marL="0">
              <a:lnSpc>
                <a:spcPts val="2500"/>
              </a:lnSpc>
              <a:buNone/>
            </a:pPr>
            <a:endParaRPr lang="en-US" sz="1550" dirty="0"/>
          </a:p>
        </p:txBody>
      </p:sp>
      <p:pic>
        <p:nvPicPr>
          <p:cNvPr id="11" name="Image 0" descr="preencoded.png">    </p:cNvPr>
          <p:cNvPicPr>
            <a:picLocks noChangeAspect="1"/>
          </p:cNvPicPr>
          <p:nvPr/>
        </p:nvPicPr>
        <p:blipFill>
          <a:blip r:embed="rId1"/>
          <a:stretch>
            <a:fillRect/>
          </a:stretch>
        </p:blipFill>
        <p:spPr>
          <a:xfrm>
            <a:off x="8801695" y="2168843"/>
            <a:ext cx="4118253" cy="4736663"/>
          </a:xfrm>
          <a:prstGeom prst="rect">
            <a:avLst/>
          </a:prstGeom>
        </p:spPr>
      </p:pic>
      <p:sp>
        <p:nvSpPr>
          <p:cNvPr id="12" name="Text 9"/>
          <p:cNvSpPr/>
          <p:nvPr/>
        </p:nvSpPr>
        <p:spPr>
          <a:xfrm>
            <a:off x="701397" y="7356277"/>
            <a:ext cx="13227606" cy="320516"/>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8660" y="855702"/>
            <a:ext cx="12462391" cy="595551"/>
          </a:xfrm>
          <a:prstGeom prst="rect">
            <a:avLst/>
          </a:prstGeom>
          <a:noFill/>
          <a:ln/>
        </p:spPr>
        <p:txBody>
          <a:bodyPr wrap="none" lIns="0" tIns="0" rIns="0" bIns="0" rtlCol="0" anchor="t"/>
          <a:lstStyle/>
          <a:p>
            <a:pPr algn="l" indent="0" marL="0">
              <a:lnSpc>
                <a:spcPts val="4650"/>
              </a:lnSpc>
              <a:buNone/>
            </a:pPr>
            <a:r>
              <a:rPr lang="en-US" sz="3750" b="1" dirty="0">
                <a:solidFill>
                  <a:srgbClr val="38512F"/>
                </a:solidFill>
                <a:latin typeface="Lora" pitchFamily="34" charset="0"/>
                <a:ea typeface="Lora" pitchFamily="34" charset="-122"/>
                <a:cs typeface="Lora" pitchFamily="34" charset="-120"/>
              </a:rPr>
              <a:t>Customer Distribution by Tenure and Salary Segments</a:t>
            </a:r>
            <a:endParaRPr lang="en-US" sz="3750" dirty="0"/>
          </a:p>
        </p:txBody>
      </p:sp>
      <p:sp>
        <p:nvSpPr>
          <p:cNvPr id="3" name="Text 1"/>
          <p:cNvSpPr/>
          <p:nvPr/>
        </p:nvSpPr>
        <p:spPr>
          <a:xfrm>
            <a:off x="708660" y="1937147"/>
            <a:ext cx="6907768" cy="323969"/>
          </a:xfrm>
          <a:prstGeom prst="rect">
            <a:avLst/>
          </a:prstGeom>
          <a:noFill/>
          <a:ln/>
        </p:spPr>
        <p:txBody>
          <a:bodyPr wrap="none" lIns="0" tIns="0" rIns="0" bIns="0" rtlCol="0" anchor="t"/>
          <a:lstStyle/>
          <a:p>
            <a:pPr algn="l" indent="0" marL="0">
              <a:lnSpc>
                <a:spcPts val="2550"/>
              </a:lnSpc>
              <a:buNone/>
            </a:pPr>
            <a:r>
              <a:rPr lang="en-US" sz="1550" b="1" dirty="0">
                <a:solidFill>
                  <a:srgbClr val="3A3630"/>
                </a:solidFill>
                <a:latin typeface="Source Sans Pro" pitchFamily="34" charset="0"/>
                <a:ea typeface="Source Sans Pro" pitchFamily="34" charset="-122"/>
                <a:cs typeface="Source Sans Pro" pitchFamily="34" charset="-120"/>
              </a:rPr>
              <a:t>Customer Tenure Value Forecast:</a:t>
            </a:r>
            <a:endParaRPr lang="en-US" sz="1550" dirty="0"/>
          </a:p>
        </p:txBody>
      </p:sp>
      <p:sp>
        <p:nvSpPr>
          <p:cNvPr id="4" name="Text 2"/>
          <p:cNvSpPr/>
          <p:nvPr/>
        </p:nvSpPr>
        <p:spPr>
          <a:xfrm>
            <a:off x="708660" y="2443282"/>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Middle-Term &amp; Short-Term customers dominate. Focus retention here.</a:t>
            </a:r>
            <a:endParaRPr lang="en-US" sz="1550" dirty="0"/>
          </a:p>
        </p:txBody>
      </p:sp>
      <p:sp>
        <p:nvSpPr>
          <p:cNvPr id="5" name="Text 3"/>
          <p:cNvSpPr/>
          <p:nvPr/>
        </p:nvSpPr>
        <p:spPr>
          <a:xfrm>
            <a:off x="708660" y="2838093"/>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Long-Term customers are fewer but valuable — nurture them.</a:t>
            </a:r>
            <a:endParaRPr lang="en-US" sz="1550" dirty="0"/>
          </a:p>
        </p:txBody>
      </p:sp>
      <p:sp>
        <p:nvSpPr>
          <p:cNvPr id="6" name="Text 4"/>
          <p:cNvSpPr/>
          <p:nvPr/>
        </p:nvSpPr>
        <p:spPr>
          <a:xfrm>
            <a:off x="708660" y="3232904"/>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Combine Salary, Credit Score, and Tenure for predictive modelling.</a:t>
            </a:r>
            <a:endParaRPr lang="en-US" sz="1550" dirty="0"/>
          </a:p>
        </p:txBody>
      </p:sp>
      <p:sp>
        <p:nvSpPr>
          <p:cNvPr id="7" name="Text 5"/>
          <p:cNvSpPr/>
          <p:nvPr/>
        </p:nvSpPr>
        <p:spPr>
          <a:xfrm>
            <a:off x="708660" y="3627715"/>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Use models (like Logistic Regression) to predict tenure and churn.</a:t>
            </a:r>
            <a:endParaRPr lang="en-US" sz="1550" dirty="0"/>
          </a:p>
        </p:txBody>
      </p:sp>
      <p:sp>
        <p:nvSpPr>
          <p:cNvPr id="8" name="Text 6"/>
          <p:cNvSpPr/>
          <p:nvPr/>
        </p:nvSpPr>
        <p:spPr>
          <a:xfrm>
            <a:off x="708660" y="4022527"/>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Focus on Upper-Middle salary segments for higher lifetime value.</a:t>
            </a:r>
            <a:endParaRPr lang="en-US" sz="1550" dirty="0"/>
          </a:p>
        </p:txBody>
      </p:sp>
      <p:sp>
        <p:nvSpPr>
          <p:cNvPr id="9" name="Text 7"/>
          <p:cNvSpPr/>
          <p:nvPr/>
        </p:nvSpPr>
        <p:spPr>
          <a:xfrm>
            <a:off x="708660" y="4417338"/>
            <a:ext cx="6907768" cy="323969"/>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Prioritize retention and upselling for Middle-Term customers.</a:t>
            </a:r>
            <a:endParaRPr lang="en-US" sz="1550" dirty="0"/>
          </a:p>
        </p:txBody>
      </p:sp>
      <p:pic>
        <p:nvPicPr>
          <p:cNvPr id="10" name="Image 0" descr="preencoded.png">    </p:cNvPr>
          <p:cNvPicPr>
            <a:picLocks noChangeAspect="1"/>
          </p:cNvPicPr>
          <p:nvPr/>
        </p:nvPicPr>
        <p:blipFill>
          <a:blip r:embed="rId1"/>
          <a:stretch>
            <a:fillRect/>
          </a:stretch>
        </p:blipFill>
        <p:spPr>
          <a:xfrm>
            <a:off x="8117919" y="1982748"/>
            <a:ext cx="4746069" cy="51633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0912" y="496729"/>
            <a:ext cx="7474387" cy="530185"/>
          </a:xfrm>
          <a:prstGeom prst="rect">
            <a:avLst/>
          </a:prstGeom>
          <a:noFill/>
          <a:ln/>
        </p:spPr>
        <p:txBody>
          <a:bodyPr wrap="none" lIns="0" tIns="0" rIns="0" bIns="0" rtlCol="0" anchor="t"/>
          <a:lstStyle/>
          <a:p>
            <a:pPr algn="l" indent="0" marL="0">
              <a:lnSpc>
                <a:spcPts val="4150"/>
              </a:lnSpc>
              <a:buNone/>
            </a:pPr>
            <a:r>
              <a:rPr lang="en-US" sz="3300" b="1" dirty="0">
                <a:solidFill>
                  <a:srgbClr val="38512F"/>
                </a:solidFill>
                <a:latin typeface="Lora" pitchFamily="34" charset="0"/>
                <a:ea typeface="Lora" pitchFamily="34" charset="-122"/>
                <a:cs typeface="Lora" pitchFamily="34" charset="-120"/>
              </a:rPr>
              <a:t>Balance Distribution across Location</a:t>
            </a:r>
            <a:endParaRPr lang="en-US" sz="3300" dirty="0"/>
          </a:p>
        </p:txBody>
      </p:sp>
      <p:sp>
        <p:nvSpPr>
          <p:cNvPr id="3" name="Text 1"/>
          <p:cNvSpPr/>
          <p:nvPr/>
        </p:nvSpPr>
        <p:spPr>
          <a:xfrm>
            <a:off x="630912" y="1459468"/>
            <a:ext cx="7154704" cy="288369"/>
          </a:xfrm>
          <a:prstGeom prst="rect">
            <a:avLst/>
          </a:prstGeom>
          <a:noFill/>
          <a:ln/>
        </p:spPr>
        <p:txBody>
          <a:bodyPr wrap="none" lIns="0" tIns="0" rIns="0" bIns="0" rtlCol="0" anchor="t"/>
          <a:lstStyle/>
          <a:p>
            <a:pPr algn="l" indent="0" marL="0">
              <a:lnSpc>
                <a:spcPts val="2250"/>
              </a:lnSpc>
              <a:buNone/>
            </a:pPr>
            <a:endParaRPr lang="en-US" sz="1400" dirty="0"/>
          </a:p>
        </p:txBody>
      </p:sp>
      <p:sp>
        <p:nvSpPr>
          <p:cNvPr id="4" name="Text 2"/>
          <p:cNvSpPr/>
          <p:nvPr/>
        </p:nvSpPr>
        <p:spPr>
          <a:xfrm>
            <a:off x="630912" y="1910001"/>
            <a:ext cx="7154704" cy="288369"/>
          </a:xfrm>
          <a:prstGeom prst="rect">
            <a:avLst/>
          </a:prstGeom>
          <a:noFill/>
          <a:ln/>
        </p:spPr>
        <p:txBody>
          <a:bodyPr wrap="none" lIns="0" tIns="0" rIns="0" bIns="0" rtlCol="0" anchor="t"/>
          <a:lstStyle/>
          <a:p>
            <a:pPr algn="l" indent="0" marL="0">
              <a:lnSpc>
                <a:spcPts val="2250"/>
              </a:lnSpc>
              <a:buNone/>
            </a:pPr>
            <a:endParaRPr lang="en-US" sz="1400" dirty="0"/>
          </a:p>
        </p:txBody>
      </p:sp>
      <p:sp>
        <p:nvSpPr>
          <p:cNvPr id="5" name="Text 3"/>
          <p:cNvSpPr/>
          <p:nvPr/>
        </p:nvSpPr>
        <p:spPr>
          <a:xfrm>
            <a:off x="630912" y="2360533"/>
            <a:ext cx="7154704" cy="2883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A3630"/>
                </a:solidFill>
                <a:latin typeface="Source Sans Pro" pitchFamily="34" charset="0"/>
                <a:ea typeface="Source Sans Pro" pitchFamily="34" charset="-122"/>
                <a:cs typeface="Source Sans Pro" pitchFamily="34" charset="-120"/>
              </a:rPr>
              <a:t>The distribution of account balances across different regions is below:</a:t>
            </a:r>
            <a:endParaRPr lang="en-US" sz="1400" dirty="0"/>
          </a:p>
        </p:txBody>
      </p:sp>
      <p:sp>
        <p:nvSpPr>
          <p:cNvPr id="6" name="Text 4"/>
          <p:cNvSpPr/>
          <p:nvPr/>
        </p:nvSpPr>
        <p:spPr>
          <a:xfrm>
            <a:off x="630912" y="2711887"/>
            <a:ext cx="7154704" cy="288369"/>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A3630"/>
                </a:solidFill>
                <a:latin typeface="Source Sans Pro" pitchFamily="34" charset="0"/>
                <a:ea typeface="Source Sans Pro" pitchFamily="34" charset="-122"/>
                <a:cs typeface="Source Sans Pro" pitchFamily="34" charset="-120"/>
              </a:rPr>
              <a:t>France</a:t>
            </a:r>
            <a:pPr algn="l" indent="0" marL="0">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 leads with the highest sum of balance, approximately at 311.33M (40.7%).</a:t>
            </a:r>
            <a:endParaRPr lang="en-US" sz="1400" dirty="0"/>
          </a:p>
        </p:txBody>
      </p:sp>
      <p:sp>
        <p:nvSpPr>
          <p:cNvPr id="7" name="Text 5"/>
          <p:cNvSpPr/>
          <p:nvPr/>
        </p:nvSpPr>
        <p:spPr>
          <a:xfrm>
            <a:off x="630912" y="3063240"/>
            <a:ext cx="7154704" cy="288369"/>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A3630"/>
                </a:solidFill>
                <a:latin typeface="Source Sans Pro" pitchFamily="34" charset="0"/>
                <a:ea typeface="Source Sans Pro" pitchFamily="34" charset="-122"/>
                <a:cs typeface="Source Sans Pro" pitchFamily="34" charset="-120"/>
              </a:rPr>
              <a:t>Germany</a:t>
            </a:r>
            <a:pPr algn="l" indent="0" marL="0">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 follows closely with a sum of balance around 300.4M (39.28%).</a:t>
            </a:r>
            <a:endParaRPr lang="en-US" sz="1400" dirty="0"/>
          </a:p>
        </p:txBody>
      </p:sp>
      <p:sp>
        <p:nvSpPr>
          <p:cNvPr id="8" name="Text 6"/>
          <p:cNvSpPr/>
          <p:nvPr/>
        </p:nvSpPr>
        <p:spPr>
          <a:xfrm>
            <a:off x="630912" y="3414593"/>
            <a:ext cx="7154704" cy="288369"/>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A3630"/>
                </a:solidFill>
                <a:latin typeface="Source Sans Pro" pitchFamily="34" charset="0"/>
                <a:ea typeface="Source Sans Pro" pitchFamily="34" charset="-122"/>
                <a:cs typeface="Source Sans Pro" pitchFamily="34" charset="-120"/>
              </a:rPr>
              <a:t>Spain</a:t>
            </a:r>
            <a:pPr algn="l" indent="0" marL="0">
              <a:lnSpc>
                <a:spcPts val="2250"/>
              </a:lnSpc>
              <a:buNone/>
            </a:pPr>
            <a:r>
              <a:rPr lang="en-US" sz="1400" dirty="0">
                <a:solidFill>
                  <a:srgbClr val="3A3630"/>
                </a:solidFill>
                <a:latin typeface="Source Sans Pro" pitchFamily="34" charset="0"/>
                <a:ea typeface="Source Sans Pro" pitchFamily="34" charset="-122"/>
                <a:cs typeface="Source Sans Pro" pitchFamily="34" charset="-120"/>
              </a:rPr>
              <a:t>, however, has a significantly lower sum of balance, roughly at 153.12M (20.02%).</a:t>
            </a:r>
            <a:endParaRPr lang="en-US" sz="1400" dirty="0"/>
          </a:p>
        </p:txBody>
      </p:sp>
      <p:sp>
        <p:nvSpPr>
          <p:cNvPr id="9" name="Text 7"/>
          <p:cNvSpPr/>
          <p:nvPr/>
        </p:nvSpPr>
        <p:spPr>
          <a:xfrm>
            <a:off x="8233053" y="1459468"/>
            <a:ext cx="5773936" cy="288369"/>
          </a:xfrm>
          <a:prstGeom prst="rect">
            <a:avLst/>
          </a:prstGeom>
          <a:noFill/>
          <a:ln/>
        </p:spPr>
        <p:txBody>
          <a:bodyPr wrap="none" lIns="0" tIns="0" rIns="0" bIns="0" rtlCol="0" anchor="t"/>
          <a:lstStyle/>
          <a:p>
            <a:pPr algn="l" indent="0" marL="0">
              <a:lnSpc>
                <a:spcPts val="2250"/>
              </a:lnSpc>
              <a:buNone/>
            </a:pPr>
            <a:endParaRPr lang="en-US" sz="1400" dirty="0"/>
          </a:p>
        </p:txBody>
      </p:sp>
      <p:pic>
        <p:nvPicPr>
          <p:cNvPr id="10" name="Image 0" descr="preencoded.png">    </p:cNvPr>
          <p:cNvPicPr>
            <a:picLocks noChangeAspect="1"/>
          </p:cNvPicPr>
          <p:nvPr/>
        </p:nvPicPr>
        <p:blipFill>
          <a:blip r:embed="rId1"/>
          <a:stretch>
            <a:fillRect/>
          </a:stretch>
        </p:blipFill>
        <p:spPr>
          <a:xfrm>
            <a:off x="8233053" y="1950601"/>
            <a:ext cx="4126111" cy="4597241"/>
          </a:xfrm>
          <a:prstGeom prst="rect">
            <a:avLst/>
          </a:prstGeom>
        </p:spPr>
      </p:pic>
      <p:sp>
        <p:nvSpPr>
          <p:cNvPr id="11" name="Text 8"/>
          <p:cNvSpPr/>
          <p:nvPr/>
        </p:nvSpPr>
        <p:spPr>
          <a:xfrm>
            <a:off x="630912" y="6953369"/>
            <a:ext cx="13368576" cy="288369"/>
          </a:xfrm>
          <a:prstGeom prst="rect">
            <a:avLst/>
          </a:prstGeom>
          <a:noFill/>
          <a:ln/>
        </p:spPr>
        <p:txBody>
          <a:bodyPr wrap="none" lIns="0" tIns="0" rIns="0" bIns="0" rtlCol="0" anchor="t"/>
          <a:lstStyle/>
          <a:p>
            <a:pPr algn="l" indent="0" marL="0">
              <a:lnSpc>
                <a:spcPts val="2250"/>
              </a:lnSpc>
              <a:buNone/>
            </a:pPr>
            <a:endParaRPr lang="en-US" sz="1400" dirty="0"/>
          </a:p>
        </p:txBody>
      </p:sp>
      <p:sp>
        <p:nvSpPr>
          <p:cNvPr id="12" name="Text 9"/>
          <p:cNvSpPr/>
          <p:nvPr/>
        </p:nvSpPr>
        <p:spPr>
          <a:xfrm>
            <a:off x="630912" y="7444502"/>
            <a:ext cx="13368576" cy="288369"/>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1089303"/>
            <a:ext cx="8530828"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Impact of Credit Card on Churn</a:t>
            </a:r>
            <a:endParaRPr lang="en-US" sz="4400" dirty="0"/>
          </a:p>
        </p:txBody>
      </p:sp>
      <p:sp>
        <p:nvSpPr>
          <p:cNvPr id="3" name="Text 1"/>
          <p:cNvSpPr/>
          <p:nvPr/>
        </p:nvSpPr>
        <p:spPr>
          <a:xfrm>
            <a:off x="837724" y="2367677"/>
            <a:ext cx="6727031"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2"/>
          <p:cNvSpPr/>
          <p:nvPr/>
        </p:nvSpPr>
        <p:spPr>
          <a:xfrm>
            <a:off x="837724" y="2966085"/>
            <a:ext cx="6727031"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The chart indicates that a significantly higher number of customers with credit cards exited the bank (1,424) compared to those without credit cards (613). </a:t>
            </a:r>
            <a:endParaRPr lang="en-US" sz="1850" dirty="0"/>
          </a:p>
        </p:txBody>
      </p:sp>
      <p:sp>
        <p:nvSpPr>
          <p:cNvPr id="5" name="Text 3"/>
          <p:cNvSpPr/>
          <p:nvPr/>
        </p:nvSpPr>
        <p:spPr>
          <a:xfrm>
            <a:off x="837724" y="4198858"/>
            <a:ext cx="6727031"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This suggests a potential correlation between credit card ownership and churn.</a:t>
            </a:r>
            <a:endParaRPr lang="en-US" sz="1850" dirty="0"/>
          </a:p>
        </p:txBody>
      </p:sp>
      <p:sp>
        <p:nvSpPr>
          <p:cNvPr id="6" name="Text 4"/>
          <p:cNvSpPr/>
          <p:nvPr/>
        </p:nvSpPr>
        <p:spPr>
          <a:xfrm>
            <a:off x="837724" y="5180290"/>
            <a:ext cx="6727031"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t>
            </a:r>
            <a:endParaRPr lang="en-US" sz="1850" dirty="0"/>
          </a:p>
        </p:txBody>
      </p:sp>
      <p:pic>
        <p:nvPicPr>
          <p:cNvPr id="7" name="Image 0" descr="preencoded.png">    </p:cNvPr>
          <p:cNvPicPr>
            <a:picLocks noChangeAspect="1"/>
          </p:cNvPicPr>
          <p:nvPr/>
        </p:nvPicPr>
        <p:blipFill>
          <a:blip r:embed="rId1"/>
          <a:stretch>
            <a:fillRect/>
          </a:stretch>
        </p:blipFill>
        <p:spPr>
          <a:xfrm>
            <a:off x="8156258" y="2421493"/>
            <a:ext cx="5643920" cy="3851196"/>
          </a:xfrm>
          <a:prstGeom prst="rect">
            <a:avLst/>
          </a:prstGeom>
        </p:spPr>
      </p:pic>
      <p:sp>
        <p:nvSpPr>
          <p:cNvPr id="8" name="Text 5"/>
          <p:cNvSpPr/>
          <p:nvPr/>
        </p:nvSpPr>
        <p:spPr>
          <a:xfrm>
            <a:off x="8156258" y="6541889"/>
            <a:ext cx="5643920"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959644"/>
            <a:ext cx="12028646"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Active Customers &amp; Churn Rate by Locations</a:t>
            </a:r>
            <a:endParaRPr lang="en-US" sz="4400" dirty="0"/>
          </a:p>
        </p:txBody>
      </p:sp>
      <p:sp>
        <p:nvSpPr>
          <p:cNvPr id="3" name="Text 1"/>
          <p:cNvSpPr/>
          <p:nvPr/>
        </p:nvSpPr>
        <p:spPr>
          <a:xfrm>
            <a:off x="837724" y="2106335"/>
            <a:ext cx="7133153"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France has the highest number of active customers (2,591) with a moderate churn rate of 16.2%, indicating strong customer retention and effective engagement strategies.</a:t>
            </a:r>
            <a:endParaRPr lang="en-US" sz="1850" dirty="0"/>
          </a:p>
        </p:txBody>
      </p:sp>
      <p:sp>
        <p:nvSpPr>
          <p:cNvPr id="4" name="Text 2"/>
          <p:cNvSpPr/>
          <p:nvPr/>
        </p:nvSpPr>
        <p:spPr>
          <a:xfrm>
            <a:off x="837724" y="3339108"/>
            <a:ext cx="7133153"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Spain maintains 1,312 active customers and a slightly higher churn rate of 16.7%, requiring close monitoring.</a:t>
            </a:r>
            <a:endParaRPr lang="en-US" sz="1850" dirty="0"/>
          </a:p>
        </p:txBody>
      </p:sp>
      <p:sp>
        <p:nvSpPr>
          <p:cNvPr id="5" name="Text 3"/>
          <p:cNvSpPr/>
          <p:nvPr/>
        </p:nvSpPr>
        <p:spPr>
          <a:xfrm>
            <a:off x="837724" y="4188857"/>
            <a:ext cx="7133153" cy="1532096"/>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Germany shows the lowest active customer count (1,248) but a significantly high churn rate of 32.4%, suggesting possible dissatisfaction or low engagement despite a similar customer base to Spain.</a:t>
            </a:r>
            <a:endParaRPr lang="en-US" sz="1850" dirty="0"/>
          </a:p>
        </p:txBody>
      </p:sp>
      <p:pic>
        <p:nvPicPr>
          <p:cNvPr id="6" name="Image 0" descr="preencoded.png">    </p:cNvPr>
          <p:cNvPicPr>
            <a:picLocks noChangeAspect="1"/>
          </p:cNvPicPr>
          <p:nvPr/>
        </p:nvPicPr>
        <p:blipFill>
          <a:blip r:embed="rId1"/>
          <a:stretch>
            <a:fillRect/>
          </a:stretch>
        </p:blipFill>
        <p:spPr>
          <a:xfrm>
            <a:off x="8562380" y="2291834"/>
            <a:ext cx="5237798" cy="47088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07839" y="634722"/>
            <a:ext cx="13014722" cy="1357789"/>
          </a:xfrm>
          <a:prstGeom prst="rect">
            <a:avLst/>
          </a:prstGeom>
          <a:noFill/>
          <a:ln/>
        </p:spPr>
        <p:txBody>
          <a:bodyPr wrap="square" lIns="0" tIns="0" rIns="0" bIns="0" rtlCol="0" anchor="t"/>
          <a:lstStyle/>
          <a:p>
            <a:pPr algn="l" indent="0" marL="0">
              <a:lnSpc>
                <a:spcPts val="5300"/>
              </a:lnSpc>
              <a:buNone/>
            </a:pPr>
            <a:r>
              <a:rPr lang="en-US" sz="4250" b="1" dirty="0">
                <a:solidFill>
                  <a:srgbClr val="38512F"/>
                </a:solidFill>
                <a:latin typeface="Lora" pitchFamily="34" charset="0"/>
                <a:ea typeface="Lora" pitchFamily="34" charset="-122"/>
                <a:cs typeface="Lora" pitchFamily="34" charset="-120"/>
              </a:rPr>
              <a:t>Customer Distribution and Churn Rate by Product Holding</a:t>
            </a:r>
            <a:endParaRPr lang="en-US" sz="4250" dirty="0"/>
          </a:p>
        </p:txBody>
      </p:sp>
      <p:sp>
        <p:nvSpPr>
          <p:cNvPr id="3" name="Text 1"/>
          <p:cNvSpPr/>
          <p:nvPr/>
        </p:nvSpPr>
        <p:spPr>
          <a:xfrm>
            <a:off x="807839" y="2419469"/>
            <a:ext cx="6497241" cy="738664"/>
          </a:xfrm>
          <a:prstGeom prst="rect">
            <a:avLst/>
          </a:prstGeom>
          <a:noFill/>
          <a:ln/>
        </p:spPr>
        <p:txBody>
          <a:bodyPr wrap="squar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Customers with fewer products exhibit lower churn rates compared to those with multiple product holdings.</a:t>
            </a:r>
            <a:endParaRPr lang="en-US" sz="1800" dirty="0"/>
          </a:p>
        </p:txBody>
      </p:sp>
      <p:sp>
        <p:nvSpPr>
          <p:cNvPr id="4" name="Text 2"/>
          <p:cNvSpPr/>
          <p:nvPr/>
        </p:nvSpPr>
        <p:spPr>
          <a:xfrm>
            <a:off x="807839" y="3238857"/>
            <a:ext cx="6497241" cy="738664"/>
          </a:xfrm>
          <a:prstGeom prst="rect">
            <a:avLst/>
          </a:prstGeom>
          <a:noFill/>
          <a:ln/>
        </p:spPr>
        <p:txBody>
          <a:bodyPr wrap="squar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The majority of customers hold 1 or 2 products (5.1K and 4.6K customers, respectively).</a:t>
            </a:r>
            <a:endParaRPr lang="en-US" sz="1800" dirty="0"/>
          </a:p>
        </p:txBody>
      </p:sp>
      <p:sp>
        <p:nvSpPr>
          <p:cNvPr id="5" name="Text 3"/>
          <p:cNvSpPr/>
          <p:nvPr/>
        </p:nvSpPr>
        <p:spPr>
          <a:xfrm>
            <a:off x="807839" y="4058245"/>
            <a:ext cx="6497241" cy="369332"/>
          </a:xfrm>
          <a:prstGeom prst="rect">
            <a:avLst/>
          </a:prstGeom>
          <a:noFill/>
          <a:ln/>
        </p:spPr>
        <p:txBody>
          <a:bodyPr wrap="non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Churn is lowest (8%) among customers with 2 products.</a:t>
            </a:r>
            <a:endParaRPr lang="en-US" sz="1800" dirty="0"/>
          </a:p>
        </p:txBody>
      </p:sp>
      <p:sp>
        <p:nvSpPr>
          <p:cNvPr id="6" name="Text 4"/>
          <p:cNvSpPr/>
          <p:nvPr/>
        </p:nvSpPr>
        <p:spPr>
          <a:xfrm>
            <a:off x="807839" y="4508302"/>
            <a:ext cx="6497241" cy="738664"/>
          </a:xfrm>
          <a:prstGeom prst="rect">
            <a:avLst/>
          </a:prstGeom>
          <a:noFill/>
          <a:ln/>
        </p:spPr>
        <p:txBody>
          <a:bodyPr wrap="squar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Churn rises sharply for customers with 3 products (83%) and 4 products (100%), though these segments are very small.</a:t>
            </a:r>
            <a:endParaRPr lang="en-US" sz="1800" dirty="0"/>
          </a:p>
        </p:txBody>
      </p:sp>
      <p:sp>
        <p:nvSpPr>
          <p:cNvPr id="7" name="Text 5"/>
          <p:cNvSpPr/>
          <p:nvPr/>
        </p:nvSpPr>
        <p:spPr>
          <a:xfrm>
            <a:off x="807839" y="5327690"/>
            <a:ext cx="6497241" cy="738664"/>
          </a:xfrm>
          <a:prstGeom prst="rect">
            <a:avLst/>
          </a:prstGeom>
          <a:noFill/>
          <a:ln/>
        </p:spPr>
        <p:txBody>
          <a:bodyPr wrap="squar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Deep cross-selling (3+ products) is rare, indicating limited customer appetite or product fit.</a:t>
            </a:r>
            <a:endParaRPr lang="en-US" sz="1800" dirty="0"/>
          </a:p>
        </p:txBody>
      </p:sp>
      <p:sp>
        <p:nvSpPr>
          <p:cNvPr id="8" name="Text 6"/>
          <p:cNvSpPr/>
          <p:nvPr/>
        </p:nvSpPr>
        <p:spPr>
          <a:xfrm>
            <a:off x="807839" y="6147078"/>
            <a:ext cx="6497241" cy="738664"/>
          </a:xfrm>
          <a:prstGeom prst="rect">
            <a:avLst/>
          </a:prstGeom>
          <a:noFill/>
          <a:ln/>
        </p:spPr>
        <p:txBody>
          <a:bodyPr wrap="square" lIns="0" tIns="0" rIns="0" bIns="0" rtlCol="0" anchor="t"/>
          <a:lstStyle/>
          <a:p>
            <a:pPr algn="l" marL="342900" indent="-342900">
              <a:lnSpc>
                <a:spcPts val="2900"/>
              </a:lnSpc>
              <a:buSzPct val="100000"/>
              <a:buChar char="•"/>
            </a:pPr>
            <a:r>
              <a:rPr lang="en-US" sz="1800" dirty="0">
                <a:solidFill>
                  <a:srgbClr val="3A3630"/>
                </a:solidFill>
                <a:latin typeface="Source Sans Pro" pitchFamily="34" charset="0"/>
                <a:ea typeface="Source Sans Pro" pitchFamily="34" charset="-122"/>
                <a:cs typeface="Source Sans Pro" pitchFamily="34" charset="-120"/>
              </a:rPr>
              <a:t>Higher product count does not guarantee better retention; in fact, it correlates with higher churn.</a:t>
            </a:r>
            <a:endParaRPr lang="en-US" sz="1800" dirty="0"/>
          </a:p>
        </p:txBody>
      </p:sp>
      <p:sp>
        <p:nvSpPr>
          <p:cNvPr id="9" name="Text 7"/>
          <p:cNvSpPr/>
          <p:nvPr/>
        </p:nvSpPr>
        <p:spPr>
          <a:xfrm>
            <a:off x="7875865" y="2546390"/>
            <a:ext cx="5954197" cy="369332"/>
          </a:xfrm>
          <a:prstGeom prst="rect">
            <a:avLst/>
          </a:prstGeom>
          <a:noFill/>
          <a:ln/>
        </p:spPr>
        <p:txBody>
          <a:bodyPr wrap="none" lIns="0" tIns="0" rIns="0" bIns="0" rtlCol="0" anchor="t"/>
          <a:lstStyle/>
          <a:p>
            <a:pPr algn="l" indent="0" marL="0">
              <a:lnSpc>
                <a:spcPts val="2900"/>
              </a:lnSpc>
              <a:buNone/>
            </a:pPr>
            <a:endParaRPr lang="en-US" sz="1800" dirty="0"/>
          </a:p>
        </p:txBody>
      </p:sp>
      <p:pic>
        <p:nvPicPr>
          <p:cNvPr id="10" name="Image 0" descr="preencoded.png">    </p:cNvPr>
          <p:cNvPicPr>
            <a:picLocks noChangeAspect="1"/>
          </p:cNvPicPr>
          <p:nvPr/>
        </p:nvPicPr>
        <p:blipFill>
          <a:blip r:embed="rId1"/>
          <a:stretch>
            <a:fillRect/>
          </a:stretch>
        </p:blipFill>
        <p:spPr>
          <a:xfrm>
            <a:off x="9376410" y="3175397"/>
            <a:ext cx="4453652" cy="2760345"/>
          </a:xfrm>
          <a:prstGeom prst="rect">
            <a:avLst/>
          </a:prstGeom>
        </p:spPr>
      </p:pic>
      <p:sp>
        <p:nvSpPr>
          <p:cNvPr id="11" name="Text 8"/>
          <p:cNvSpPr/>
          <p:nvPr/>
        </p:nvSpPr>
        <p:spPr>
          <a:xfrm>
            <a:off x="807839" y="7226141"/>
            <a:ext cx="13014722" cy="369332"/>
          </a:xfrm>
          <a:prstGeom prst="rect">
            <a:avLst/>
          </a:prstGeom>
          <a:noFill/>
          <a:ln/>
        </p:spPr>
        <p:txBody>
          <a:bodyPr wrap="none" lIns="0" tIns="0" rIns="0" bIns="0" rtlCol="0" anchor="t"/>
          <a:lstStyle/>
          <a:p>
            <a:pPr algn="l" indent="0" marL="0">
              <a:lnSpc>
                <a:spcPts val="2900"/>
              </a:lnSpc>
              <a:buNone/>
            </a:pP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44736" y="586264"/>
            <a:ext cx="5006578" cy="625793"/>
          </a:xfrm>
          <a:prstGeom prst="rect">
            <a:avLst/>
          </a:prstGeom>
          <a:noFill/>
          <a:ln/>
        </p:spPr>
        <p:txBody>
          <a:bodyPr wrap="none" lIns="0" tIns="0" rIns="0" bIns="0" rtlCol="0" anchor="t"/>
          <a:lstStyle/>
          <a:p>
            <a:pPr algn="l" indent="0" marL="0">
              <a:lnSpc>
                <a:spcPts val="4900"/>
              </a:lnSpc>
              <a:buNone/>
            </a:pPr>
            <a:r>
              <a:rPr lang="en-US" sz="3900" b="1" dirty="0">
                <a:solidFill>
                  <a:srgbClr val="38512F"/>
                </a:solidFill>
                <a:latin typeface="Lora" pitchFamily="34" charset="0"/>
                <a:ea typeface="Lora" pitchFamily="34" charset="-122"/>
                <a:cs typeface="Lora" pitchFamily="34" charset="-120"/>
              </a:rPr>
              <a:t>Dashboard</a:t>
            </a:r>
            <a:endParaRPr lang="en-US" sz="3900" dirty="0"/>
          </a:p>
        </p:txBody>
      </p:sp>
      <p:pic>
        <p:nvPicPr>
          <p:cNvPr id="3" name="Image 0" descr="preencoded.png">    </p:cNvPr>
          <p:cNvPicPr>
            <a:picLocks noChangeAspect="1"/>
          </p:cNvPicPr>
          <p:nvPr/>
        </p:nvPicPr>
        <p:blipFill>
          <a:blip r:embed="rId1"/>
          <a:stretch>
            <a:fillRect/>
          </a:stretch>
        </p:blipFill>
        <p:spPr>
          <a:xfrm>
            <a:off x="744736" y="1637586"/>
            <a:ext cx="9771221" cy="5425916"/>
          </a:xfrm>
          <a:prstGeom prst="rect">
            <a:avLst/>
          </a:prstGeom>
        </p:spPr>
      </p:pic>
      <p:sp>
        <p:nvSpPr>
          <p:cNvPr id="4" name="Text 1"/>
          <p:cNvSpPr/>
          <p:nvPr/>
        </p:nvSpPr>
        <p:spPr>
          <a:xfrm>
            <a:off x="744736" y="7302818"/>
            <a:ext cx="13140928" cy="340400"/>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062752"/>
            <a:ext cx="10859333" cy="610409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80799" y="535067"/>
            <a:ext cx="4577120" cy="572095"/>
          </a:xfrm>
          <a:prstGeom prst="rect">
            <a:avLst/>
          </a:prstGeom>
          <a:noFill/>
          <a:ln/>
        </p:spPr>
        <p:txBody>
          <a:bodyPr wrap="none" lIns="0" tIns="0" rIns="0" bIns="0" rtlCol="0" anchor="t"/>
          <a:lstStyle/>
          <a:p>
            <a:pPr algn="l" indent="0" marL="0">
              <a:lnSpc>
                <a:spcPts val="4500"/>
              </a:lnSpc>
              <a:buNone/>
            </a:pPr>
            <a:endParaRPr lang="en-US" sz="3600" dirty="0"/>
          </a:p>
        </p:txBody>
      </p:sp>
      <p:pic>
        <p:nvPicPr>
          <p:cNvPr id="3" name="Image 0" descr="preencoded.png">    </p:cNvPr>
          <p:cNvPicPr>
            <a:picLocks noChangeAspect="1"/>
          </p:cNvPicPr>
          <p:nvPr/>
        </p:nvPicPr>
        <p:blipFill>
          <a:blip r:embed="rId1"/>
          <a:stretch>
            <a:fillRect/>
          </a:stretch>
        </p:blipFill>
        <p:spPr>
          <a:xfrm>
            <a:off x="680799" y="1496139"/>
            <a:ext cx="8920758" cy="4960501"/>
          </a:xfrm>
          <a:prstGeom prst="rect">
            <a:avLst/>
          </a:prstGeom>
        </p:spPr>
      </p:pic>
      <p:sp>
        <p:nvSpPr>
          <p:cNvPr id="4" name="Text 1"/>
          <p:cNvSpPr/>
          <p:nvPr/>
        </p:nvSpPr>
        <p:spPr>
          <a:xfrm>
            <a:off x="680799" y="6748343"/>
            <a:ext cx="2746296" cy="343257"/>
          </a:xfrm>
          <a:prstGeom prst="rect">
            <a:avLst/>
          </a:prstGeom>
          <a:noFill/>
          <a:ln/>
        </p:spPr>
        <p:txBody>
          <a:bodyPr wrap="none" lIns="0" tIns="0" rIns="0" bIns="0" rtlCol="0" anchor="t"/>
          <a:lstStyle/>
          <a:p>
            <a:pPr algn="l" indent="0" marL="0">
              <a:lnSpc>
                <a:spcPts val="2700"/>
              </a:lnSpc>
              <a:buNone/>
            </a:pPr>
            <a:endParaRPr lang="en-US" sz="2150" dirty="0"/>
          </a:p>
        </p:txBody>
      </p:sp>
      <p:sp>
        <p:nvSpPr>
          <p:cNvPr id="5" name="Text 2"/>
          <p:cNvSpPr/>
          <p:nvPr/>
        </p:nvSpPr>
        <p:spPr>
          <a:xfrm>
            <a:off x="680799" y="7383304"/>
            <a:ext cx="13268801" cy="311229"/>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365534"/>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Agenda</a:t>
            </a:r>
            <a:endParaRPr lang="en-US" sz="4400" dirty="0"/>
          </a:p>
        </p:txBody>
      </p:sp>
      <p:sp>
        <p:nvSpPr>
          <p:cNvPr id="4" name="Text 1"/>
          <p:cNvSpPr/>
          <p:nvPr/>
        </p:nvSpPr>
        <p:spPr>
          <a:xfrm>
            <a:off x="837724" y="3428524"/>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Problem Statement</a:t>
            </a:r>
            <a:endParaRPr lang="en-US" sz="1850" dirty="0"/>
          </a:p>
        </p:txBody>
      </p:sp>
      <p:sp>
        <p:nvSpPr>
          <p:cNvPr id="5" name="Text 2"/>
          <p:cNvSpPr/>
          <p:nvPr/>
        </p:nvSpPr>
        <p:spPr>
          <a:xfrm>
            <a:off x="837724" y="3895249"/>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Data Description</a:t>
            </a:r>
            <a:endParaRPr lang="en-US" sz="1850" dirty="0"/>
          </a:p>
        </p:txBody>
      </p:sp>
      <p:sp>
        <p:nvSpPr>
          <p:cNvPr id="6" name="Text 3"/>
          <p:cNvSpPr/>
          <p:nvPr/>
        </p:nvSpPr>
        <p:spPr>
          <a:xfrm>
            <a:off x="837724" y="4361974"/>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Objective Key Metrics and Visualizations</a:t>
            </a:r>
            <a:endParaRPr lang="en-US" sz="1850" dirty="0"/>
          </a:p>
        </p:txBody>
      </p:sp>
      <p:sp>
        <p:nvSpPr>
          <p:cNvPr id="7" name="Text 4"/>
          <p:cNvSpPr/>
          <p:nvPr/>
        </p:nvSpPr>
        <p:spPr>
          <a:xfrm>
            <a:off x="837724" y="4828699"/>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Subjective Question for Insights</a:t>
            </a:r>
            <a:endParaRPr lang="en-US" sz="1850" dirty="0"/>
          </a:p>
        </p:txBody>
      </p:sp>
      <p:sp>
        <p:nvSpPr>
          <p:cNvPr id="8" name="Text 5"/>
          <p:cNvSpPr/>
          <p:nvPr/>
        </p:nvSpPr>
        <p:spPr>
          <a:xfrm>
            <a:off x="837724" y="5480923"/>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062752"/>
            <a:ext cx="10957084" cy="610409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2165033"/>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Conclusion</a:t>
            </a:r>
            <a:endParaRPr lang="en-US" sz="4400" dirty="0"/>
          </a:p>
        </p:txBody>
      </p:sp>
      <p:sp>
        <p:nvSpPr>
          <p:cNvPr id="3" name="Text 1"/>
          <p:cNvSpPr/>
          <p:nvPr/>
        </p:nvSpPr>
        <p:spPr>
          <a:xfrm>
            <a:off x="837724" y="33477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Churn Drivers: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Low credit scores, fewer products, inactive status, and short tenure increase churn risk.</a:t>
            </a:r>
            <a:endParaRPr lang="en-US" sz="1850" dirty="0"/>
          </a:p>
        </p:txBody>
      </p:sp>
      <p:sp>
        <p:nvSpPr>
          <p:cNvPr id="4" name="Text 2"/>
          <p:cNvSpPr/>
          <p:nvPr/>
        </p:nvSpPr>
        <p:spPr>
          <a:xfrm>
            <a:off x="837724" y="38145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High-Risk Segments: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Younger customers, low-balance holders, and certain regions show higher churn.</a:t>
            </a:r>
            <a:endParaRPr lang="en-US" sz="1850" dirty="0"/>
          </a:p>
        </p:txBody>
      </p:sp>
      <p:sp>
        <p:nvSpPr>
          <p:cNvPr id="5" name="Text 3"/>
          <p:cNvSpPr/>
          <p:nvPr/>
        </p:nvSpPr>
        <p:spPr>
          <a:xfrm>
            <a:off x="837724" y="42812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Age Impact: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Older and middle-aged customers also churn significantly, requiring tailored retention strategies.</a:t>
            </a:r>
            <a:endParaRPr lang="en-US" sz="1850" dirty="0"/>
          </a:p>
        </p:txBody>
      </p:sp>
      <p:sp>
        <p:nvSpPr>
          <p:cNvPr id="6" name="Text 4"/>
          <p:cNvSpPr/>
          <p:nvPr/>
        </p:nvSpPr>
        <p:spPr>
          <a:xfrm>
            <a:off x="837724" y="47479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Key Insights: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Dashboard reveals balance outliers and tracks churn trends, customer value, and risk indicators.</a:t>
            </a:r>
            <a:endParaRPr lang="en-US" sz="1850" dirty="0"/>
          </a:p>
        </p:txBody>
      </p:sp>
      <p:sp>
        <p:nvSpPr>
          <p:cNvPr id="7" name="Text 5"/>
          <p:cNvSpPr/>
          <p:nvPr/>
        </p:nvSpPr>
        <p:spPr>
          <a:xfrm>
            <a:off x="837724" y="52146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Strategic Focus: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Enhance engagement, offer personalized products, and apply targeted retention campaigns.</a:t>
            </a:r>
            <a:endParaRPr lang="en-US" sz="1850" dirty="0"/>
          </a:p>
        </p:txBody>
      </p:sp>
      <p:sp>
        <p:nvSpPr>
          <p:cNvPr id="8" name="Text 6"/>
          <p:cNvSpPr/>
          <p:nvPr/>
        </p:nvSpPr>
        <p:spPr>
          <a:xfrm>
            <a:off x="837724" y="56814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Data-Driven Approach:</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Use continuous monitoring and predictive analytics to boost satisfaction and reduce churn.</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2165033"/>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Recommendations</a:t>
            </a:r>
            <a:endParaRPr lang="en-US" sz="4400" dirty="0"/>
          </a:p>
        </p:txBody>
      </p:sp>
      <p:sp>
        <p:nvSpPr>
          <p:cNvPr id="3" name="Text 1"/>
          <p:cNvSpPr/>
          <p:nvPr/>
        </p:nvSpPr>
        <p:spPr>
          <a:xfrm>
            <a:off x="837724" y="33477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Launch Targeted Retention Initiatives: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Prioritize segments with low credit scores, short tenure, and inactive status.</a:t>
            </a:r>
            <a:endParaRPr lang="en-US" sz="1850" dirty="0"/>
          </a:p>
        </p:txBody>
      </p:sp>
      <p:sp>
        <p:nvSpPr>
          <p:cNvPr id="4" name="Text 2"/>
          <p:cNvSpPr/>
          <p:nvPr/>
        </p:nvSpPr>
        <p:spPr>
          <a:xfrm>
            <a:off x="837724" y="38145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Boost Customer Engagement: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Drive cross-selling and encourage active participation across services.</a:t>
            </a:r>
            <a:endParaRPr lang="en-US" sz="1850" dirty="0"/>
          </a:p>
        </p:txBody>
      </p:sp>
      <p:sp>
        <p:nvSpPr>
          <p:cNvPr id="5" name="Text 3"/>
          <p:cNvSpPr/>
          <p:nvPr/>
        </p:nvSpPr>
        <p:spPr>
          <a:xfrm>
            <a:off x="837724" y="42812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Optimize Predictive Analytics: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Regularly update churn and CLV models with fresh data for accuracy.</a:t>
            </a:r>
            <a:endParaRPr lang="en-US" sz="1850" dirty="0"/>
          </a:p>
        </p:txBody>
      </p:sp>
      <p:sp>
        <p:nvSpPr>
          <p:cNvPr id="6" name="Text 4"/>
          <p:cNvSpPr/>
          <p:nvPr/>
        </p:nvSpPr>
        <p:spPr>
          <a:xfrm>
            <a:off x="837724" y="47479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Track KPIs in Real Time:</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Leverage interactive dashboards to monitor churn, risk, and satisfaction metrics.</a:t>
            </a:r>
            <a:endParaRPr lang="en-US" sz="1850" dirty="0"/>
          </a:p>
        </p:txBody>
      </p:sp>
      <p:sp>
        <p:nvSpPr>
          <p:cNvPr id="7" name="Text 5"/>
          <p:cNvSpPr/>
          <p:nvPr/>
        </p:nvSpPr>
        <p:spPr>
          <a:xfrm>
            <a:off x="837724" y="521469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Incorporate Feedback Mechanisms: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Use customer input to refine offerings and improve service quality.</a:t>
            </a:r>
            <a:endParaRPr lang="en-US" sz="1850" dirty="0"/>
          </a:p>
        </p:txBody>
      </p:sp>
      <p:sp>
        <p:nvSpPr>
          <p:cNvPr id="8" name="Text 6"/>
          <p:cNvSpPr/>
          <p:nvPr/>
        </p:nvSpPr>
        <p:spPr>
          <a:xfrm>
            <a:off x="837724" y="568142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Broaden Data Analysis: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Integrate transactional and external data for more comprehensive insights.</a:t>
            </a: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158371"/>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Reference</a:t>
            </a:r>
            <a:endParaRPr lang="en-US" sz="4400" dirty="0"/>
          </a:p>
        </p:txBody>
      </p:sp>
      <p:sp>
        <p:nvSpPr>
          <p:cNvPr id="4" name="Text 1"/>
          <p:cNvSpPr/>
          <p:nvPr/>
        </p:nvSpPr>
        <p:spPr>
          <a:xfrm>
            <a:off x="837724" y="4221361"/>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Data : Newton School</a:t>
            </a:r>
            <a:endParaRPr lang="en-US" sz="1850" dirty="0"/>
          </a:p>
        </p:txBody>
      </p:sp>
      <p:sp>
        <p:nvSpPr>
          <p:cNvPr id="5" name="Text 2"/>
          <p:cNvSpPr/>
          <p:nvPr/>
        </p:nvSpPr>
        <p:spPr>
          <a:xfrm>
            <a:off x="837724" y="4688086"/>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Applications Used: MS Word, MS Power Point, MySQL, Power BI.</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82184"/>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Problem Statement</a:t>
            </a:r>
            <a:endParaRPr lang="en-US" sz="4400" dirty="0"/>
          </a:p>
        </p:txBody>
      </p:sp>
      <p:sp>
        <p:nvSpPr>
          <p:cNvPr id="3" name="Text 1"/>
          <p:cNvSpPr/>
          <p:nvPr/>
        </p:nvSpPr>
        <p:spPr>
          <a:xfrm>
            <a:off x="837724" y="2464951"/>
            <a:ext cx="12954952" cy="3830241"/>
          </a:xfrm>
          <a:prstGeom prst="rect">
            <a:avLst/>
          </a:prstGeom>
          <a:noFill/>
          <a:ln/>
        </p:spPr>
        <p:txBody>
          <a:bodyPr wrap="square" lIns="0" tIns="0" rIns="0" bIns="0" rtlCol="0" anchor="t"/>
          <a:lstStyle/>
          <a:p>
            <a:pPr algn="l" indent="0" marL="0">
              <a:lnSpc>
                <a:spcPts val="3000"/>
              </a:lnSpc>
              <a:buNone/>
            </a:pP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Customer churn, or the rate at which customers discontinue using our bank's services, significantly impacts our revenue and profitability.</a:t>
            </a:r>
            <a:pPr algn="l" indent="0" marL="0">
              <a:lnSpc>
                <a:spcPts val="3000"/>
              </a:lnSpc>
              <a:buNone/>
            </a:pPr>
            <a:pPr algn="l" indent="0" marL="0">
              <a:lnSpc>
                <a:spcPts val="3000"/>
              </a:lnSpc>
              <a:buNone/>
            </a:pP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 this presentation, we will examine our bank's customer churn rates, focusing on factors such as gender, recent trends, credit card ownership, the number of products used, credit scores, and the regions from which customers are departing.</a:t>
            </a:r>
            <a:pPr algn="l" indent="0" marL="0">
              <a:lnSpc>
                <a:spcPts val="3000"/>
              </a:lnSpc>
              <a:buNone/>
            </a:pPr>
            <a:pPr algn="l" indent="0" marL="0">
              <a:lnSpc>
                <a:spcPts val="3000"/>
              </a:lnSpc>
              <a:buNone/>
            </a:pP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main objective is to identify the reasons behind customer attrition and propose strategies to enhance customer satisfaction and retention.</a:t>
            </a:r>
            <a:pPr algn="l" indent="0" marL="0">
              <a:lnSpc>
                <a:spcPts val="3000"/>
              </a:lnSpc>
              <a:buNone/>
            </a:pPr>
            <a:endParaRPr lang="en-US" sz="1850" dirty="0"/>
          </a:p>
        </p:txBody>
      </p:sp>
      <p:sp>
        <p:nvSpPr>
          <p:cNvPr id="4" name="Text 2"/>
          <p:cNvSpPr/>
          <p:nvPr/>
        </p:nvSpPr>
        <p:spPr>
          <a:xfrm>
            <a:off x="837724" y="656439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348145"/>
            <a:ext cx="5632490"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Methodology</a:t>
            </a:r>
            <a:endParaRPr lang="en-US" sz="4400" dirty="0"/>
          </a:p>
        </p:txBody>
      </p:sp>
      <p:sp>
        <p:nvSpPr>
          <p:cNvPr id="3" name="Text 1"/>
          <p:cNvSpPr/>
          <p:nvPr/>
        </p:nvSpPr>
        <p:spPr>
          <a:xfrm>
            <a:off x="837724" y="2530912"/>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Problem Understanding &amp; Data Analysis</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Initial analysis focused on the problem statement, followed by data exploration to identify key patterns and inconsistencies.</a:t>
            </a:r>
            <a:endParaRPr lang="en-US" sz="1850" dirty="0"/>
          </a:p>
        </p:txBody>
      </p:sp>
      <p:sp>
        <p:nvSpPr>
          <p:cNvPr id="4" name="Text 2"/>
          <p:cNvSpPr/>
          <p:nvPr/>
        </p:nvSpPr>
        <p:spPr>
          <a:xfrm>
            <a:off x="837724" y="3380661"/>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SQL Implementation</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Utilized SQL commands such as SELECT</a:t>
            </a:r>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 </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GROUP BY</a:t>
            </a:r>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 </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ORDER BY</a:t>
            </a:r>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 </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JOINs</a:t>
            </a:r>
            <a:pPr algn="l" indent="0" marL="0">
              <a:lnSpc>
                <a:spcPts val="3000"/>
              </a:lnSpc>
              <a:buNone/>
            </a:pPr>
            <a:r>
              <a:rPr lang="en-US" sz="1850" dirty="0">
                <a:solidFill>
                  <a:srgbClr val="000000"/>
                </a:solidFill>
                <a:latin typeface="Source Sans Pro" pitchFamily="34" charset="0"/>
                <a:ea typeface="Source Sans Pro" pitchFamily="34" charset="-122"/>
                <a:cs typeface="Source Sans Pro" pitchFamily="34" charset="-120"/>
              </a:rPr>
              <a:t>, </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window functions,RIGHT(), UPDATE, and ALTER to extract and manipulate data.</a:t>
            </a:r>
            <a:endParaRPr lang="en-US" sz="1850" dirty="0"/>
          </a:p>
        </p:txBody>
      </p:sp>
      <p:sp>
        <p:nvSpPr>
          <p:cNvPr id="5" name="Text 3"/>
          <p:cNvSpPr/>
          <p:nvPr/>
        </p:nvSpPr>
        <p:spPr>
          <a:xfrm>
            <a:off x="837724" y="4230410"/>
            <a:ext cx="12954952" cy="1149072"/>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Power BI Dashboard Development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Created calculated columns and used DAX functions to build measures. Applied conditional formatting and slicers to enhance dashboard interactivity. Designed various visualizations to represent insights effectively.</a:t>
            </a:r>
            <a:endParaRPr lang="en-US" sz="1850" dirty="0"/>
          </a:p>
        </p:txBody>
      </p:sp>
      <p:sp>
        <p:nvSpPr>
          <p:cNvPr id="6" name="Text 4"/>
          <p:cNvSpPr/>
          <p:nvPr/>
        </p:nvSpPr>
        <p:spPr>
          <a:xfrm>
            <a:off x="837724" y="5463183"/>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3A3630"/>
                </a:solidFill>
                <a:latin typeface="Source Sans Pro" pitchFamily="34" charset="0"/>
                <a:ea typeface="Source Sans Pro" pitchFamily="34" charset="-122"/>
                <a:cs typeface="Source Sans Pro" pitchFamily="34" charset="-120"/>
              </a:rPr>
              <a:t>Data Cleaning</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Detected a discrepancy in the IsActiveMember column. Addressed the issue by creating a calculated column using an IF function to correct the data.</a:t>
            </a:r>
            <a:endParaRPr lang="en-US" sz="1850" dirty="0"/>
          </a:p>
        </p:txBody>
      </p:sp>
      <p:sp>
        <p:nvSpPr>
          <p:cNvPr id="7" name="Text 5"/>
          <p:cNvSpPr/>
          <p:nvPr/>
        </p:nvSpPr>
        <p:spPr>
          <a:xfrm>
            <a:off x="837724" y="6498431"/>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6883" y="619244"/>
            <a:ext cx="5223510" cy="652820"/>
          </a:xfrm>
          <a:prstGeom prst="rect">
            <a:avLst/>
          </a:prstGeom>
          <a:noFill/>
          <a:ln/>
        </p:spPr>
        <p:txBody>
          <a:bodyPr wrap="none" lIns="0" tIns="0" rIns="0" bIns="0" rtlCol="0" anchor="t"/>
          <a:lstStyle/>
          <a:p>
            <a:pPr algn="l" indent="0" marL="0">
              <a:lnSpc>
                <a:spcPts val="5100"/>
              </a:lnSpc>
              <a:buNone/>
            </a:pPr>
            <a:r>
              <a:rPr lang="en-US" sz="4100" b="1" dirty="0">
                <a:solidFill>
                  <a:srgbClr val="38512F"/>
                </a:solidFill>
                <a:latin typeface="Lora" pitchFamily="34" charset="0"/>
                <a:ea typeface="Lora" pitchFamily="34" charset="-122"/>
                <a:cs typeface="Lora" pitchFamily="34" charset="-120"/>
              </a:rPr>
              <a:t>Data Description</a:t>
            </a:r>
            <a:endParaRPr lang="en-US" sz="4100" dirty="0"/>
          </a:p>
        </p:txBody>
      </p:sp>
      <p:sp>
        <p:nvSpPr>
          <p:cNvPr id="3" name="Text 1"/>
          <p:cNvSpPr/>
          <p:nvPr/>
        </p:nvSpPr>
        <p:spPr>
          <a:xfrm>
            <a:off x="776883" y="1716048"/>
            <a:ext cx="13076634" cy="355283"/>
          </a:xfrm>
          <a:prstGeom prst="rect">
            <a:avLst/>
          </a:prstGeom>
          <a:noFill/>
          <a:ln/>
        </p:spPr>
        <p:txBody>
          <a:bodyPr wrap="none" lIns="0" tIns="0" rIns="0" bIns="0" rtlCol="0" anchor="t"/>
          <a:lstStyle/>
          <a:p>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In the data the following details are present :</a:t>
            </a:r>
            <a:endParaRPr lang="en-US" sz="1700" dirty="0"/>
          </a:p>
        </p:txBody>
      </p:sp>
      <p:sp>
        <p:nvSpPr>
          <p:cNvPr id="4" name="Text 2"/>
          <p:cNvSpPr/>
          <p:nvPr/>
        </p:nvSpPr>
        <p:spPr>
          <a:xfrm>
            <a:off x="776883" y="2321004"/>
            <a:ext cx="13076634" cy="355283"/>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Row Number: The row number in the dataset, likely used for reference or indexing.</a:t>
            </a:r>
            <a:endParaRPr lang="en-US" sz="1700" dirty="0"/>
          </a:p>
        </p:txBody>
      </p:sp>
      <p:sp>
        <p:nvSpPr>
          <p:cNvPr id="5" name="Text 3"/>
          <p:cNvSpPr/>
          <p:nvPr/>
        </p:nvSpPr>
        <p:spPr>
          <a:xfrm>
            <a:off x="776883" y="2753916"/>
            <a:ext cx="13076634" cy="355283"/>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CustomerId:</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 A unique identifier for each customer.</a:t>
            </a:r>
            <a:endParaRPr lang="en-US" sz="1700" dirty="0"/>
          </a:p>
        </p:txBody>
      </p:sp>
      <p:sp>
        <p:nvSpPr>
          <p:cNvPr id="6" name="Text 4"/>
          <p:cNvSpPr/>
          <p:nvPr/>
        </p:nvSpPr>
        <p:spPr>
          <a:xfrm>
            <a:off x="776883" y="3186827"/>
            <a:ext cx="13076634" cy="355283"/>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CreditScore: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A numerical representation of the customer's creditworthiness.</a:t>
            </a:r>
            <a:endParaRPr lang="en-US" sz="1700" dirty="0"/>
          </a:p>
        </p:txBody>
      </p:sp>
      <p:sp>
        <p:nvSpPr>
          <p:cNvPr id="7" name="Text 5"/>
          <p:cNvSpPr/>
          <p:nvPr/>
        </p:nvSpPr>
        <p:spPr>
          <a:xfrm>
            <a:off x="776883" y="3619738"/>
            <a:ext cx="13076634" cy="355283"/>
          </a:xfrm>
          <a:prstGeom prst="rect">
            <a:avLst/>
          </a:prstGeom>
          <a:noFill/>
          <a:ln/>
        </p:spPr>
        <p:txBody>
          <a:bodyPr wrap="none" lIns="0" tIns="0" rIns="0" bIns="0" rtlCol="0" anchor="t"/>
          <a:lstStyle/>
          <a:p>
            <a:pPr algn="l" lvl="1" marL="6858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Credit score:</a:t>
            </a:r>
            <a:endParaRPr lang="en-US" sz="1700" dirty="0"/>
          </a:p>
        </p:txBody>
      </p:sp>
      <p:sp>
        <p:nvSpPr>
          <p:cNvPr id="8" name="Text 6"/>
          <p:cNvSpPr/>
          <p:nvPr/>
        </p:nvSpPr>
        <p:spPr>
          <a:xfrm>
            <a:off x="776883" y="4052649"/>
            <a:ext cx="13076634" cy="355283"/>
          </a:xfrm>
          <a:prstGeom prst="rect">
            <a:avLst/>
          </a:prstGeom>
          <a:noFill/>
          <a:ln/>
        </p:spPr>
        <p:txBody>
          <a:bodyPr wrap="none" lIns="0" tIns="0" rIns="0" bIns="0" rtlCol="0" anchor="t"/>
          <a:lstStyle/>
          <a:p>
            <a:pPr algn="l" lvl="2" marL="10287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Excellent: 800–850</a:t>
            </a:r>
            <a:endParaRPr lang="en-US" sz="1700" dirty="0"/>
          </a:p>
        </p:txBody>
      </p:sp>
      <p:sp>
        <p:nvSpPr>
          <p:cNvPr id="9" name="Text 7"/>
          <p:cNvSpPr/>
          <p:nvPr/>
        </p:nvSpPr>
        <p:spPr>
          <a:xfrm>
            <a:off x="776883" y="4485561"/>
            <a:ext cx="13076634" cy="355283"/>
          </a:xfrm>
          <a:prstGeom prst="rect">
            <a:avLst/>
          </a:prstGeom>
          <a:noFill/>
          <a:ln/>
        </p:spPr>
        <p:txBody>
          <a:bodyPr wrap="none" lIns="0" tIns="0" rIns="0" bIns="0" rtlCol="0" anchor="t"/>
          <a:lstStyle/>
          <a:p>
            <a:pPr algn="l" lvl="2" marL="10287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Very Good: 740–799</a:t>
            </a:r>
            <a:endParaRPr lang="en-US" sz="1700" dirty="0"/>
          </a:p>
        </p:txBody>
      </p:sp>
      <p:sp>
        <p:nvSpPr>
          <p:cNvPr id="10" name="Text 8"/>
          <p:cNvSpPr/>
          <p:nvPr/>
        </p:nvSpPr>
        <p:spPr>
          <a:xfrm>
            <a:off x="776883" y="4918472"/>
            <a:ext cx="13076634" cy="355283"/>
          </a:xfrm>
          <a:prstGeom prst="rect">
            <a:avLst/>
          </a:prstGeom>
          <a:noFill/>
          <a:ln/>
        </p:spPr>
        <p:txBody>
          <a:bodyPr wrap="none" lIns="0" tIns="0" rIns="0" bIns="0" rtlCol="0" anchor="t"/>
          <a:lstStyle/>
          <a:p>
            <a:pPr algn="l" lvl="2" marL="10287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Good: 670–739</a:t>
            </a:r>
            <a:endParaRPr lang="en-US" sz="1700" dirty="0"/>
          </a:p>
        </p:txBody>
      </p:sp>
      <p:sp>
        <p:nvSpPr>
          <p:cNvPr id="11" name="Text 9"/>
          <p:cNvSpPr/>
          <p:nvPr/>
        </p:nvSpPr>
        <p:spPr>
          <a:xfrm>
            <a:off x="776883" y="5351383"/>
            <a:ext cx="13076634" cy="355283"/>
          </a:xfrm>
          <a:prstGeom prst="rect">
            <a:avLst/>
          </a:prstGeom>
          <a:noFill/>
          <a:ln/>
        </p:spPr>
        <p:txBody>
          <a:bodyPr wrap="none" lIns="0" tIns="0" rIns="0" bIns="0" rtlCol="0" anchor="t"/>
          <a:lstStyle/>
          <a:p>
            <a:pPr algn="l" lvl="2" marL="10287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Fair: 580–669</a:t>
            </a:r>
            <a:endParaRPr lang="en-US" sz="1700" dirty="0"/>
          </a:p>
        </p:txBody>
      </p:sp>
      <p:sp>
        <p:nvSpPr>
          <p:cNvPr id="12" name="Text 10"/>
          <p:cNvSpPr/>
          <p:nvPr/>
        </p:nvSpPr>
        <p:spPr>
          <a:xfrm>
            <a:off x="776883" y="5784294"/>
            <a:ext cx="13076634" cy="355283"/>
          </a:xfrm>
          <a:prstGeom prst="rect">
            <a:avLst/>
          </a:prstGeom>
          <a:noFill/>
          <a:ln/>
        </p:spPr>
        <p:txBody>
          <a:bodyPr wrap="none" lIns="0" tIns="0" rIns="0" bIns="0" rtlCol="0" anchor="t"/>
          <a:lstStyle/>
          <a:p>
            <a:pPr algn="l" lvl="2" marL="10287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Poor: 300–579</a:t>
            </a:r>
            <a:endParaRPr lang="en-US" sz="1700" dirty="0"/>
          </a:p>
        </p:txBody>
      </p:sp>
      <p:sp>
        <p:nvSpPr>
          <p:cNvPr id="13" name="Text 11"/>
          <p:cNvSpPr/>
          <p:nvPr/>
        </p:nvSpPr>
        <p:spPr>
          <a:xfrm>
            <a:off x="776883" y="6217206"/>
            <a:ext cx="13076634" cy="355283"/>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GeographyID: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A numerical identifier that likely corresponds to a geographical location, such as a country or region.</a:t>
            </a:r>
            <a:endParaRPr lang="en-US" sz="1700" dirty="0"/>
          </a:p>
        </p:txBody>
      </p:sp>
      <p:sp>
        <p:nvSpPr>
          <p:cNvPr id="14" name="Text 12"/>
          <p:cNvSpPr/>
          <p:nvPr/>
        </p:nvSpPr>
        <p:spPr>
          <a:xfrm>
            <a:off x="776883" y="6650117"/>
            <a:ext cx="13076634" cy="355283"/>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GenderID: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A numerical identifier for the customer's gender, where for example, '1' could represent male and '2' could represent female.</a:t>
            </a:r>
            <a:endParaRPr lang="en-US" sz="1700" dirty="0"/>
          </a:p>
        </p:txBody>
      </p:sp>
      <p:sp>
        <p:nvSpPr>
          <p:cNvPr id="15" name="Text 13"/>
          <p:cNvSpPr/>
          <p:nvPr/>
        </p:nvSpPr>
        <p:spPr>
          <a:xfrm>
            <a:off x="776883" y="7255073"/>
            <a:ext cx="13076634" cy="355283"/>
          </a:xfrm>
          <a:prstGeom prst="rect">
            <a:avLst/>
          </a:prstGeom>
          <a:noFill/>
          <a:ln/>
        </p:spPr>
        <p:txBody>
          <a:bodyPr wrap="none" lIns="0" tIns="0" rIns="0" bIns="0" rtlCol="0" anchor="t"/>
          <a:lstStyle/>
          <a:p>
            <a:pPr algn="l" indent="0" marL="0">
              <a:lnSpc>
                <a:spcPts val="275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6167" y="1028343"/>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Age: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The age of the customer.</a:t>
            </a:r>
            <a:endParaRPr lang="en-US" sz="1700" dirty="0"/>
          </a:p>
        </p:txBody>
      </p:sp>
      <p:sp>
        <p:nvSpPr>
          <p:cNvPr id="3" name="Text 1"/>
          <p:cNvSpPr/>
          <p:nvPr/>
        </p:nvSpPr>
        <p:spPr>
          <a:xfrm>
            <a:off x="766167" y="1455182"/>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Tenure: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The number of years the customer has been with the bank.</a:t>
            </a:r>
            <a:endParaRPr lang="en-US" sz="1700" dirty="0"/>
          </a:p>
        </p:txBody>
      </p:sp>
      <p:sp>
        <p:nvSpPr>
          <p:cNvPr id="4" name="Text 2"/>
          <p:cNvSpPr/>
          <p:nvPr/>
        </p:nvSpPr>
        <p:spPr>
          <a:xfrm>
            <a:off x="766167" y="1882021"/>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Balance: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Current balance in the customer's account.</a:t>
            </a:r>
            <a:endParaRPr lang="en-US" sz="1700" dirty="0"/>
          </a:p>
        </p:txBody>
      </p:sp>
      <p:sp>
        <p:nvSpPr>
          <p:cNvPr id="5" name="Text 3"/>
          <p:cNvSpPr/>
          <p:nvPr/>
        </p:nvSpPr>
        <p:spPr>
          <a:xfrm>
            <a:off x="766167" y="2308860"/>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NumOfProducts: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refers to the number of products that a customer has purchased through the bank.</a:t>
            </a:r>
            <a:endParaRPr lang="en-US" sz="1700" dirty="0"/>
          </a:p>
        </p:txBody>
      </p:sp>
      <p:sp>
        <p:nvSpPr>
          <p:cNvPr id="6" name="Text 4"/>
          <p:cNvSpPr/>
          <p:nvPr/>
        </p:nvSpPr>
        <p:spPr>
          <a:xfrm>
            <a:off x="766167" y="2735699"/>
            <a:ext cx="13098066" cy="700564"/>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HasCrCard: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denotes whether or not a customer has a credit card. This column is also relevant, since people with a credit card are less likely to leave the bank.</a:t>
            </a:r>
            <a:endParaRPr lang="en-US" sz="1700" dirty="0"/>
          </a:p>
        </p:txBody>
      </p:sp>
      <p:sp>
        <p:nvSpPr>
          <p:cNvPr id="7" name="Text 5"/>
          <p:cNvSpPr/>
          <p:nvPr/>
        </p:nvSpPr>
        <p:spPr>
          <a:xfrm>
            <a:off x="766167" y="3512820"/>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1 represents credit card holder</a:t>
            </a:r>
            <a:endParaRPr lang="en-US" sz="1700" dirty="0"/>
          </a:p>
        </p:txBody>
      </p:sp>
      <p:sp>
        <p:nvSpPr>
          <p:cNvPr id="8" name="Text 6"/>
          <p:cNvSpPr/>
          <p:nvPr/>
        </p:nvSpPr>
        <p:spPr>
          <a:xfrm>
            <a:off x="766167" y="3939659"/>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0 represents non credit card holder</a:t>
            </a:r>
            <a:endParaRPr lang="en-US" sz="1700" dirty="0"/>
          </a:p>
        </p:txBody>
      </p:sp>
      <p:sp>
        <p:nvSpPr>
          <p:cNvPr id="9" name="Text 7"/>
          <p:cNvSpPr/>
          <p:nvPr/>
        </p:nvSpPr>
        <p:spPr>
          <a:xfrm>
            <a:off x="766167" y="4366498"/>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IsActiveMember: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active customers are less likely to leave the bank (as per the criteria defined by the bank for identifying the activeness).</a:t>
            </a:r>
            <a:endParaRPr lang="en-US" sz="1700" dirty="0"/>
          </a:p>
        </p:txBody>
      </p:sp>
      <p:sp>
        <p:nvSpPr>
          <p:cNvPr id="10" name="Text 8"/>
          <p:cNvSpPr/>
          <p:nvPr/>
        </p:nvSpPr>
        <p:spPr>
          <a:xfrm>
            <a:off x="766167" y="4793337"/>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1 represents Active Member</a:t>
            </a:r>
            <a:endParaRPr lang="en-US" sz="1700" dirty="0"/>
          </a:p>
        </p:txBody>
      </p:sp>
      <p:sp>
        <p:nvSpPr>
          <p:cNvPr id="11" name="Text 9"/>
          <p:cNvSpPr/>
          <p:nvPr/>
        </p:nvSpPr>
        <p:spPr>
          <a:xfrm>
            <a:off x="766167" y="5220176"/>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0 represents Inactive Member</a:t>
            </a:r>
            <a:endParaRPr lang="en-US" sz="1700" dirty="0"/>
          </a:p>
        </p:txBody>
      </p:sp>
      <p:sp>
        <p:nvSpPr>
          <p:cNvPr id="12" name="Text 10"/>
          <p:cNvSpPr/>
          <p:nvPr/>
        </p:nvSpPr>
        <p:spPr>
          <a:xfrm>
            <a:off x="766167" y="5647015"/>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Estimated Salary: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as with balance, people with lower salaries are more likely to leave the bank compared to those with higher salaries.</a:t>
            </a:r>
            <a:endParaRPr lang="en-US" sz="1700" dirty="0"/>
          </a:p>
        </p:txBody>
      </p:sp>
      <p:sp>
        <p:nvSpPr>
          <p:cNvPr id="13" name="Text 11"/>
          <p:cNvSpPr/>
          <p:nvPr/>
        </p:nvSpPr>
        <p:spPr>
          <a:xfrm>
            <a:off x="766167" y="6073854"/>
            <a:ext cx="13098066" cy="350282"/>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3A3630"/>
                </a:solidFill>
                <a:latin typeface="Source Sans Pro" pitchFamily="34" charset="0"/>
                <a:ea typeface="Source Sans Pro" pitchFamily="34" charset="-122"/>
                <a:cs typeface="Source Sans Pro" pitchFamily="34" charset="-120"/>
              </a:rPr>
              <a:t>Exited: </a:t>
            </a:r>
            <a:pPr algn="l" indent="0" marL="0">
              <a:lnSpc>
                <a:spcPts val="2750"/>
              </a:lnSpc>
              <a:buNone/>
            </a:pPr>
            <a:r>
              <a:rPr lang="en-US" sz="1700" dirty="0">
                <a:solidFill>
                  <a:srgbClr val="3A3630"/>
                </a:solidFill>
                <a:latin typeface="Source Sans Pro" pitchFamily="34" charset="0"/>
                <a:ea typeface="Source Sans Pro" pitchFamily="34" charset="-122"/>
                <a:cs typeface="Source Sans Pro" pitchFamily="34" charset="-120"/>
              </a:rPr>
              <a:t>whether or not the customer left the bank.</a:t>
            </a:r>
            <a:endParaRPr lang="en-US" sz="1700" dirty="0"/>
          </a:p>
        </p:txBody>
      </p:sp>
      <p:sp>
        <p:nvSpPr>
          <p:cNvPr id="14" name="Text 12"/>
          <p:cNvSpPr/>
          <p:nvPr/>
        </p:nvSpPr>
        <p:spPr>
          <a:xfrm>
            <a:off x="766167" y="6500693"/>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0 represents Retain</a:t>
            </a:r>
            <a:endParaRPr lang="en-US" sz="1700" dirty="0"/>
          </a:p>
        </p:txBody>
      </p:sp>
      <p:sp>
        <p:nvSpPr>
          <p:cNvPr id="15" name="Text 13"/>
          <p:cNvSpPr/>
          <p:nvPr/>
        </p:nvSpPr>
        <p:spPr>
          <a:xfrm>
            <a:off x="766167" y="6927533"/>
            <a:ext cx="13098066" cy="350282"/>
          </a:xfrm>
          <a:prstGeom prst="rect">
            <a:avLst/>
          </a:prstGeom>
          <a:noFill/>
          <a:ln/>
        </p:spPr>
        <p:txBody>
          <a:bodyPr wrap="none" lIns="0" tIns="0" rIns="0" bIns="0" rtlCol="0" anchor="t"/>
          <a:lstStyle/>
          <a:p>
            <a:pPr algn="l" lvl="1" marL="685800" indent="-342900">
              <a:lnSpc>
                <a:spcPts val="2750"/>
              </a:lnSpc>
              <a:buSzPct val="100000"/>
              <a:buChar char="•"/>
            </a:pPr>
            <a:r>
              <a:rPr lang="en-US" sz="1700" dirty="0">
                <a:solidFill>
                  <a:srgbClr val="3A3630"/>
                </a:solidFill>
                <a:latin typeface="Source Sans Pro" pitchFamily="34" charset="0"/>
                <a:ea typeface="Source Sans Pro" pitchFamily="34" charset="-122"/>
                <a:cs typeface="Source Sans Pro" pitchFamily="34" charset="-120"/>
              </a:rPr>
              <a:t>1 represents Exit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092875"/>
            <a:ext cx="10456307" cy="704017"/>
          </a:xfrm>
          <a:prstGeom prst="rect">
            <a:avLst/>
          </a:prstGeom>
          <a:noFill/>
          <a:ln/>
        </p:spPr>
        <p:txBody>
          <a:bodyPr wrap="non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Churn Analysis by Number of Products</a:t>
            </a:r>
            <a:endParaRPr lang="en-US" sz="4400" dirty="0"/>
          </a:p>
        </p:txBody>
      </p:sp>
      <p:sp>
        <p:nvSpPr>
          <p:cNvPr id="3" name="Text 1"/>
          <p:cNvSpPr/>
          <p:nvPr/>
        </p:nvSpPr>
        <p:spPr>
          <a:xfrm>
            <a:off x="837724" y="2239566"/>
            <a:ext cx="6591657"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Customers with more products may have higher satisfaction but could also feel overwhelmed, leading to frustration in some cases.</a:t>
            </a:r>
            <a:endParaRPr lang="en-US" sz="1850" dirty="0"/>
          </a:p>
        </p:txBody>
      </p:sp>
      <p:sp>
        <p:nvSpPr>
          <p:cNvPr id="4" name="Text 2"/>
          <p:cNvSpPr/>
          <p:nvPr/>
        </p:nvSpPr>
        <p:spPr>
          <a:xfrm>
            <a:off x="837724" y="3472339"/>
            <a:ext cx="659165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The customers who use 3 or 4 products are less likely to churn.</a:t>
            </a:r>
            <a:endParaRPr lang="en-US" sz="1850" dirty="0"/>
          </a:p>
        </p:txBody>
      </p:sp>
      <p:sp>
        <p:nvSpPr>
          <p:cNvPr id="5" name="Text 3"/>
          <p:cNvSpPr/>
          <p:nvPr/>
        </p:nvSpPr>
        <p:spPr>
          <a:xfrm>
            <a:off x="837724" y="3939064"/>
            <a:ext cx="6591657"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The customers who use just 1 product are the customers who have churned the most. So, focusing on those customer bases can help to decrease the churn rate.</a:t>
            </a:r>
            <a:endParaRPr lang="en-US" sz="1850" dirty="0"/>
          </a:p>
        </p:txBody>
      </p:sp>
      <p:pic>
        <p:nvPicPr>
          <p:cNvPr id="6" name="Image 0" descr="preencoded.png">    </p:cNvPr>
          <p:cNvPicPr>
            <a:picLocks noChangeAspect="1"/>
          </p:cNvPicPr>
          <p:nvPr/>
        </p:nvPicPr>
        <p:blipFill>
          <a:blip r:embed="rId1"/>
          <a:stretch>
            <a:fillRect/>
          </a:stretch>
        </p:blipFill>
        <p:spPr>
          <a:xfrm>
            <a:off x="8718471" y="2425065"/>
            <a:ext cx="5081707" cy="3790236"/>
          </a:xfrm>
          <a:prstGeom prst="rect">
            <a:avLst/>
          </a:prstGeom>
        </p:spPr>
      </p:pic>
      <p:sp>
        <p:nvSpPr>
          <p:cNvPr id="7" name="Text 4"/>
          <p:cNvSpPr/>
          <p:nvPr/>
        </p:nvSpPr>
        <p:spPr>
          <a:xfrm>
            <a:off x="837724" y="6753701"/>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8194" y="619244"/>
            <a:ext cx="13054013" cy="1324451"/>
          </a:xfrm>
          <a:prstGeom prst="rect">
            <a:avLst/>
          </a:prstGeom>
          <a:noFill/>
          <a:ln/>
        </p:spPr>
        <p:txBody>
          <a:bodyPr wrap="square" lIns="0" tIns="0" rIns="0" bIns="0" rtlCol="0" anchor="t"/>
          <a:lstStyle/>
          <a:p>
            <a:pPr algn="l" indent="0" marL="0">
              <a:lnSpc>
                <a:spcPts val="5200"/>
              </a:lnSpc>
              <a:buNone/>
            </a:pPr>
            <a:r>
              <a:rPr lang="en-US" sz="4150" b="1" dirty="0">
                <a:solidFill>
                  <a:srgbClr val="38512F"/>
                </a:solidFill>
                <a:latin typeface="Lora" pitchFamily="34" charset="0"/>
                <a:ea typeface="Lora" pitchFamily="34" charset="-122"/>
                <a:cs typeface="Lora" pitchFamily="34" charset="-120"/>
              </a:rPr>
              <a:t>Identifying High-Balance Outliers in Retained Segment</a:t>
            </a:r>
            <a:endParaRPr lang="en-US" sz="4150" dirty="0"/>
          </a:p>
        </p:txBody>
      </p:sp>
      <p:sp>
        <p:nvSpPr>
          <p:cNvPr id="3" name="Text 1"/>
          <p:cNvSpPr/>
          <p:nvPr/>
        </p:nvSpPr>
        <p:spPr>
          <a:xfrm>
            <a:off x="788194" y="2484120"/>
            <a:ext cx="5980152" cy="360164"/>
          </a:xfrm>
          <a:prstGeom prst="rect">
            <a:avLst/>
          </a:prstGeom>
          <a:noFill/>
          <a:ln/>
        </p:spPr>
        <p:txBody>
          <a:bodyPr wrap="none" lIns="0" tIns="0" rIns="0" bIns="0" rtlCol="0" anchor="t"/>
          <a:lstStyle/>
          <a:p>
            <a:pPr algn="l" indent="0" marL="0">
              <a:lnSpc>
                <a:spcPts val="2800"/>
              </a:lnSpc>
              <a:buNone/>
            </a:pPr>
            <a:r>
              <a:rPr lang="en-US" sz="1750" b="1" dirty="0">
                <a:solidFill>
                  <a:srgbClr val="3A3630"/>
                </a:solidFill>
                <a:latin typeface="Source Sans Pro" pitchFamily="34" charset="0"/>
                <a:ea typeface="Source Sans Pro" pitchFamily="34" charset="-122"/>
                <a:cs typeface="Source Sans Pro" pitchFamily="34" charset="-120"/>
              </a:rPr>
              <a:t>Balance Segmentation Insights</a:t>
            </a:r>
            <a:endParaRPr lang="en-US" sz="1750" dirty="0"/>
          </a:p>
        </p:txBody>
      </p:sp>
      <p:sp>
        <p:nvSpPr>
          <p:cNvPr id="4" name="Text 2"/>
          <p:cNvSpPr/>
          <p:nvPr/>
        </p:nvSpPr>
        <p:spPr>
          <a:xfrm>
            <a:off x="788194" y="3046928"/>
            <a:ext cx="5980152" cy="1440656"/>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3A3630"/>
                </a:solidFill>
                <a:latin typeface="Source Sans Pro" pitchFamily="34" charset="0"/>
                <a:ea typeface="Source Sans Pro" pitchFamily="34" charset="-122"/>
                <a:cs typeface="Source Sans Pro" pitchFamily="34" charset="-120"/>
              </a:rPr>
              <a:t>High Balance (Dark Blue Dots):</a:t>
            </a:r>
            <a:pPr algn="l" indent="0" marL="0">
              <a:lnSpc>
                <a:spcPts val="2800"/>
              </a:lnSpc>
              <a:buNone/>
            </a:pP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Customers with balances above 200K are key outliers. They are few in number and appear clearly separated at the top of the chart (220K–300K range).</a:t>
            </a:r>
            <a:endParaRPr lang="en-US" sz="1750" dirty="0"/>
          </a:p>
        </p:txBody>
      </p:sp>
      <p:sp>
        <p:nvSpPr>
          <p:cNvPr id="5" name="Text 3"/>
          <p:cNvSpPr/>
          <p:nvPr/>
        </p:nvSpPr>
        <p:spPr>
          <a:xfrm>
            <a:off x="788194" y="4566404"/>
            <a:ext cx="5980152" cy="1440656"/>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3A3630"/>
                </a:solidFill>
                <a:latin typeface="Source Sans Pro" pitchFamily="34" charset="0"/>
                <a:ea typeface="Source Sans Pro" pitchFamily="34" charset="-122"/>
                <a:cs typeface="Source Sans Pro" pitchFamily="34" charset="-120"/>
              </a:rPr>
              <a:t>Medium Balance (Pink Dots):</a:t>
            </a:r>
            <a:pPr algn="l" indent="0" marL="0">
              <a:lnSpc>
                <a:spcPts val="2800"/>
              </a:lnSpc>
              <a:buNone/>
            </a:pP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The largest and most concentrated group, with balances between 50K–200K. No distinct outliers observed in this range.</a:t>
            </a:r>
            <a:endParaRPr lang="en-US" sz="1750" dirty="0"/>
          </a:p>
        </p:txBody>
      </p:sp>
      <p:sp>
        <p:nvSpPr>
          <p:cNvPr id="6" name="Text 4"/>
          <p:cNvSpPr/>
          <p:nvPr/>
        </p:nvSpPr>
        <p:spPr>
          <a:xfrm>
            <a:off x="788194" y="6085880"/>
            <a:ext cx="5980152" cy="1440656"/>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3A3630"/>
                </a:solidFill>
                <a:latin typeface="Source Sans Pro" pitchFamily="34" charset="0"/>
                <a:ea typeface="Source Sans Pro" pitchFamily="34" charset="-122"/>
                <a:cs typeface="Source Sans Pro" pitchFamily="34" charset="-120"/>
              </a:rPr>
              <a:t>Low Balance (Light Blue Dots):</a:t>
            </a:r>
            <a:pPr algn="l" indent="0" marL="0">
              <a:lnSpc>
                <a:spcPts val="2800"/>
              </a:lnSpc>
              <a:buNone/>
            </a:pPr>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Some customers have very low or zero balances. While many fall in this category, only those at or near zero can be considered true outliers.</a:t>
            </a:r>
            <a:endParaRPr lang="en-US" sz="1750" dirty="0"/>
          </a:p>
        </p:txBody>
      </p:sp>
      <p:pic>
        <p:nvPicPr>
          <p:cNvPr id="7" name="Image 0" descr="preencoded.png">    </p:cNvPr>
          <p:cNvPicPr>
            <a:picLocks noChangeAspect="1"/>
          </p:cNvPicPr>
          <p:nvPr/>
        </p:nvPicPr>
        <p:blipFill>
          <a:blip r:embed="rId1"/>
          <a:stretch>
            <a:fillRect/>
          </a:stretch>
        </p:blipFill>
        <p:spPr>
          <a:xfrm>
            <a:off x="7325320" y="2534722"/>
            <a:ext cx="6524387" cy="49094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95814"/>
            <a:ext cx="12954952" cy="1408033"/>
          </a:xfrm>
          <a:prstGeom prst="rect">
            <a:avLst/>
          </a:prstGeom>
          <a:noFill/>
          <a:ln/>
        </p:spPr>
        <p:txBody>
          <a:bodyPr wrap="square" lIns="0" tIns="0" rIns="0" bIns="0" rtlCol="0" anchor="t"/>
          <a:lstStyle/>
          <a:p>
            <a:pPr algn="l" indent="0" marL="0">
              <a:lnSpc>
                <a:spcPts val="5500"/>
              </a:lnSpc>
              <a:buNone/>
            </a:pPr>
            <a:r>
              <a:rPr lang="en-US" sz="4400" b="1" dirty="0">
                <a:solidFill>
                  <a:srgbClr val="38512F"/>
                </a:solidFill>
                <a:latin typeface="Lora" pitchFamily="34" charset="0"/>
                <a:ea typeface="Lora" pitchFamily="34" charset="-122"/>
                <a:cs typeface="Lora" pitchFamily="34" charset="-120"/>
              </a:rPr>
              <a:t>Customer Growth Analysis: Quarterly Trends by Year</a:t>
            </a:r>
            <a:endParaRPr lang="en-US" sz="4400" dirty="0"/>
          </a:p>
        </p:txBody>
      </p:sp>
      <p:sp>
        <p:nvSpPr>
          <p:cNvPr id="3" name="Text 1"/>
          <p:cNvSpPr/>
          <p:nvPr/>
        </p:nvSpPr>
        <p:spPr>
          <a:xfrm>
            <a:off x="837724" y="3340537"/>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New customer acquisition shows a consistent year-on-year increase from 2016 to 2019.</a:t>
            </a:r>
            <a:endParaRPr lang="en-US" sz="1850" dirty="0"/>
          </a:p>
        </p:txBody>
      </p:sp>
      <p:sp>
        <p:nvSpPr>
          <p:cNvPr id="4" name="Text 2"/>
          <p:cNvSpPr/>
          <p:nvPr/>
        </p:nvSpPr>
        <p:spPr>
          <a:xfrm>
            <a:off x="837724" y="4190286"/>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Q4 is the strongest quarter every year, with the highest number of new customers.</a:t>
            </a:r>
            <a:endParaRPr lang="en-US" sz="1850" dirty="0"/>
          </a:p>
        </p:txBody>
      </p:sp>
      <p:sp>
        <p:nvSpPr>
          <p:cNvPr id="5" name="Text 3"/>
          <p:cNvSpPr/>
          <p:nvPr/>
        </p:nvSpPr>
        <p:spPr>
          <a:xfrm>
            <a:off x="837724" y="5040035"/>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2019 saw the highest growth, ending with 1,214 new customers in Q4.</a:t>
            </a:r>
            <a:endParaRPr lang="en-US" sz="1850" dirty="0"/>
          </a:p>
        </p:txBody>
      </p:sp>
      <p:sp>
        <p:nvSpPr>
          <p:cNvPr id="6" name="Text 4"/>
          <p:cNvSpPr/>
          <p:nvPr/>
        </p:nvSpPr>
        <p:spPr>
          <a:xfrm>
            <a:off x="837724" y="5889784"/>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Each year follows an upward quarterly trend, starting lower in Q1 and peaking in Q4.</a:t>
            </a:r>
            <a:endParaRPr lang="en-US" sz="1850" dirty="0"/>
          </a:p>
        </p:txBody>
      </p:sp>
      <p:pic>
        <p:nvPicPr>
          <p:cNvPr id="7" name="Image 0" descr="preencoded.png">    </p:cNvPr>
          <p:cNvPicPr>
            <a:picLocks noChangeAspect="1"/>
          </p:cNvPicPr>
          <p:nvPr/>
        </p:nvPicPr>
        <p:blipFill>
          <a:blip r:embed="rId1"/>
          <a:stretch>
            <a:fillRect/>
          </a:stretch>
        </p:blipFill>
        <p:spPr>
          <a:xfrm>
            <a:off x="7614761" y="2832021"/>
            <a:ext cx="6185535" cy="43324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2025-06-11T18:57:32Z</dcterms:created>
  <dcterms:modified xsi:type="dcterms:W3CDTF">2025-06-11T18:57:32Z</dcterms:modified>
</cp:coreProperties>
</file>